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Be Vietnam" charset="1" panose="00000500000000000000"/>
      <p:regular r:id="rId35"/>
    </p:embeddedFont>
    <p:embeddedFont>
      <p:font typeface="Open Sans 1 Bold" charset="1" panose="020B0806030504020204"/>
      <p:regular r:id="rId36"/>
    </p:embeddedFont>
    <p:embeddedFont>
      <p:font typeface="Open Sans Extra Bold" charset="1" panose="020B0906030804020204"/>
      <p:regular r:id="rId37"/>
    </p:embeddedFont>
    <p:embeddedFont>
      <p:font typeface="Poppins Bold" charset="1" panose="00000800000000000000"/>
      <p:regular r:id="rId38"/>
    </p:embeddedFont>
    <p:embeddedFont>
      <p:font typeface="Poppins" charset="1" panose="00000500000000000000"/>
      <p:regular r:id="rId39"/>
    </p:embeddedFont>
    <p:embeddedFont>
      <p:font typeface="Noto Sans Bold" charset="1" panose="020B0802040504020204"/>
      <p:regular r:id="rId40"/>
    </p:embeddedFont>
    <p:embeddedFont>
      <p:font typeface="Open Sans 2" charset="1" panose="020B0606030504020204"/>
      <p:regular r:id="rId41"/>
    </p:embeddedFont>
    <p:embeddedFont>
      <p:font typeface="Open Sans 2 Bold" charset="1" panose="020B080603050402020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 Id="rId4" Target="../media/image4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VAEBqXCTzLM.mp4" Type="http://schemas.openxmlformats.org/officeDocument/2006/relationships/video"/><Relationship Id="rId4" Target="../media/VAEBqXCTzLM.mp4" Type="http://schemas.microsoft.com/office/2007/relationships/media"/><Relationship Id="rId5" Target="../media/image5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10822" y="0"/>
            <a:ext cx="18288000" cy="10287000"/>
            <a:chOff x="0" y="0"/>
            <a:chExt cx="2534645" cy="1425738"/>
          </a:xfrm>
        </p:grpSpPr>
        <p:sp>
          <p:nvSpPr>
            <p:cNvPr name="Freeform 3" id="3"/>
            <p:cNvSpPr/>
            <p:nvPr/>
          </p:nvSpPr>
          <p:spPr>
            <a:xfrm flipH="true" flipV="false" rot="0">
              <a:off x="0" y="0"/>
              <a:ext cx="2534645" cy="1425738"/>
            </a:xfrm>
            <a:custGeom>
              <a:avLst/>
              <a:gdLst/>
              <a:ahLst/>
              <a:cxnLst/>
              <a:rect r="r" b="b" t="t" l="l"/>
              <a:pathLst>
                <a:path h="1425738" w="2534645">
                  <a:moveTo>
                    <a:pt x="2534645" y="0"/>
                  </a:moveTo>
                  <a:lnTo>
                    <a:pt x="0" y="0"/>
                  </a:lnTo>
                  <a:lnTo>
                    <a:pt x="0" y="1425738"/>
                  </a:lnTo>
                  <a:lnTo>
                    <a:pt x="2534645" y="1425738"/>
                  </a:lnTo>
                  <a:close/>
                </a:path>
              </a:pathLst>
            </a:custGeom>
            <a:blipFill>
              <a:blip r:embed="rId2"/>
              <a:stretch>
                <a:fillRect l="-17912" t="0" r="-17912" b="-20230"/>
              </a:stretch>
            </a:blipFill>
          </p:spPr>
        </p:sp>
      </p:grpSp>
      <p:grpSp>
        <p:nvGrpSpPr>
          <p:cNvPr name="Group 4" id="4"/>
          <p:cNvGrpSpPr/>
          <p:nvPr/>
        </p:nvGrpSpPr>
        <p:grpSpPr>
          <a:xfrm rot="0">
            <a:off x="1028700" y="2547192"/>
            <a:ext cx="13348478" cy="4796064"/>
            <a:chOff x="0" y="0"/>
            <a:chExt cx="1440001" cy="517388"/>
          </a:xfrm>
        </p:grpSpPr>
        <p:sp>
          <p:nvSpPr>
            <p:cNvPr name="Freeform 5" id="5"/>
            <p:cNvSpPr/>
            <p:nvPr/>
          </p:nvSpPr>
          <p:spPr>
            <a:xfrm flipH="false" flipV="false" rot="0">
              <a:off x="0" y="0"/>
              <a:ext cx="1440001" cy="517388"/>
            </a:xfrm>
            <a:custGeom>
              <a:avLst/>
              <a:gdLst/>
              <a:ahLst/>
              <a:cxnLst/>
              <a:rect r="r" b="b" t="t" l="l"/>
              <a:pathLst>
                <a:path h="517388" w="1440001">
                  <a:moveTo>
                    <a:pt x="20879" y="0"/>
                  </a:moveTo>
                  <a:lnTo>
                    <a:pt x="1419121" y="0"/>
                  </a:lnTo>
                  <a:cubicBezTo>
                    <a:pt x="1424659" y="0"/>
                    <a:pt x="1429970" y="2200"/>
                    <a:pt x="1433885" y="6115"/>
                  </a:cubicBezTo>
                  <a:cubicBezTo>
                    <a:pt x="1437801" y="10031"/>
                    <a:pt x="1440001" y="15342"/>
                    <a:pt x="1440001" y="20879"/>
                  </a:cubicBezTo>
                  <a:lnTo>
                    <a:pt x="1440001" y="496508"/>
                  </a:lnTo>
                  <a:cubicBezTo>
                    <a:pt x="1440001" y="508040"/>
                    <a:pt x="1430653" y="517388"/>
                    <a:pt x="1419121" y="517388"/>
                  </a:cubicBezTo>
                  <a:lnTo>
                    <a:pt x="20879" y="517388"/>
                  </a:lnTo>
                  <a:cubicBezTo>
                    <a:pt x="9348" y="517388"/>
                    <a:pt x="0" y="508040"/>
                    <a:pt x="0" y="496508"/>
                  </a:cubicBezTo>
                  <a:lnTo>
                    <a:pt x="0" y="20879"/>
                  </a:lnTo>
                  <a:cubicBezTo>
                    <a:pt x="0" y="9348"/>
                    <a:pt x="9348" y="0"/>
                    <a:pt x="20879" y="0"/>
                  </a:cubicBezTo>
                  <a:close/>
                </a:path>
              </a:pathLst>
            </a:custGeom>
            <a:gradFill rotWithShape="true">
              <a:gsLst>
                <a:gs pos="0">
                  <a:srgbClr val="1D1E50">
                    <a:alpha val="81000"/>
                  </a:srgbClr>
                </a:gs>
                <a:gs pos="100000">
                  <a:srgbClr val="3C9FC4">
                    <a:alpha val="81000"/>
                  </a:srgbClr>
                </a:gs>
              </a:gsLst>
              <a:lin ang="0"/>
            </a:gradFill>
            <a:ln cap="rnd">
              <a:noFill/>
              <a:prstDash val="sysDot"/>
              <a:round/>
            </a:ln>
          </p:spPr>
        </p:sp>
        <p:sp>
          <p:nvSpPr>
            <p:cNvPr name="TextBox 6" id="6"/>
            <p:cNvSpPr txBox="true"/>
            <p:nvPr/>
          </p:nvSpPr>
          <p:spPr>
            <a:xfrm>
              <a:off x="0" y="19050"/>
              <a:ext cx="1440001" cy="498338"/>
            </a:xfrm>
            <a:prstGeom prst="rect">
              <a:avLst/>
            </a:prstGeom>
          </p:spPr>
          <p:txBody>
            <a:bodyPr anchor="ctr" rtlCol="false" tIns="50800" lIns="50800" bIns="50800" rIns="50800"/>
            <a:lstStyle/>
            <a:p>
              <a:pPr algn="ctr">
                <a:lnSpc>
                  <a:spcPts val="2089"/>
                </a:lnSpc>
              </a:pPr>
            </a:p>
          </p:txBody>
        </p:sp>
      </p:grpSp>
      <p:sp>
        <p:nvSpPr>
          <p:cNvPr name="TextBox 7" id="7"/>
          <p:cNvSpPr txBox="true"/>
          <p:nvPr/>
        </p:nvSpPr>
        <p:spPr>
          <a:xfrm rot="0">
            <a:off x="1944137" y="3943632"/>
            <a:ext cx="9805443" cy="696123"/>
          </a:xfrm>
          <a:prstGeom prst="rect">
            <a:avLst/>
          </a:prstGeom>
        </p:spPr>
        <p:txBody>
          <a:bodyPr anchor="t" rtlCol="false" tIns="0" lIns="0" bIns="0" rIns="0">
            <a:spAutoFit/>
          </a:bodyPr>
          <a:lstStyle/>
          <a:p>
            <a:pPr algn="l" marL="0" indent="0" lvl="0">
              <a:lnSpc>
                <a:spcPts val="5216"/>
              </a:lnSpc>
            </a:pPr>
            <a:r>
              <a:rPr lang="en-US" sz="5164" spc="103">
                <a:solidFill>
                  <a:srgbClr val="FFFFFF"/>
                </a:solidFill>
                <a:latin typeface="Be Vietnam"/>
                <a:ea typeface="Be Vietnam"/>
                <a:cs typeface="Be Vietnam"/>
                <a:sym typeface="Be Vietnam"/>
              </a:rPr>
              <a:t>KỲ THI KẾT THÚC MÔN</a:t>
            </a:r>
          </a:p>
        </p:txBody>
      </p:sp>
      <p:sp>
        <p:nvSpPr>
          <p:cNvPr name="TextBox 8" id="8"/>
          <p:cNvSpPr txBox="true"/>
          <p:nvPr/>
        </p:nvSpPr>
        <p:spPr>
          <a:xfrm rot="0">
            <a:off x="1944137" y="5741531"/>
            <a:ext cx="5827563" cy="542925"/>
          </a:xfrm>
          <a:prstGeom prst="rect">
            <a:avLst/>
          </a:prstGeom>
        </p:spPr>
        <p:txBody>
          <a:bodyPr anchor="t" rtlCol="false" tIns="0" lIns="0" bIns="0" rIns="0">
            <a:spAutoFit/>
          </a:bodyPr>
          <a:lstStyle/>
          <a:p>
            <a:pPr algn="l" marL="0" indent="0" lvl="0">
              <a:lnSpc>
                <a:spcPts val="4319"/>
              </a:lnSpc>
              <a:spcBef>
                <a:spcPct val="0"/>
              </a:spcBef>
            </a:pPr>
            <a:r>
              <a:rPr lang="en-US" sz="3599" spc="179">
                <a:solidFill>
                  <a:srgbClr val="CC8946"/>
                </a:solidFill>
                <a:latin typeface="Open Sans 1 Bold"/>
                <a:ea typeface="Open Sans 1 Bold"/>
                <a:cs typeface="Open Sans 1 Bold"/>
                <a:sym typeface="Open Sans 1 Bold"/>
              </a:rPr>
              <a:t>CLOUD COMPUTING</a:t>
            </a:r>
          </a:p>
        </p:txBody>
      </p:sp>
      <p:sp>
        <p:nvSpPr>
          <p:cNvPr name="TextBox 9" id="9"/>
          <p:cNvSpPr txBox="true"/>
          <p:nvPr/>
        </p:nvSpPr>
        <p:spPr>
          <a:xfrm rot="0">
            <a:off x="1944137" y="8751858"/>
            <a:ext cx="3572847" cy="324485"/>
          </a:xfrm>
          <a:prstGeom prst="rect">
            <a:avLst/>
          </a:prstGeom>
        </p:spPr>
        <p:txBody>
          <a:bodyPr anchor="t" rtlCol="false" tIns="0" lIns="0" bIns="0" rIns="0">
            <a:spAutoFit/>
          </a:bodyPr>
          <a:lstStyle/>
          <a:p>
            <a:pPr algn="l" marL="0" indent="0" lvl="0">
              <a:lnSpc>
                <a:spcPts val="2529"/>
              </a:lnSpc>
              <a:spcBef>
                <a:spcPct val="0"/>
              </a:spcBef>
            </a:pPr>
            <a:r>
              <a:rPr lang="en-US" sz="2299" spc="45">
                <a:solidFill>
                  <a:srgbClr val="DAEFFA"/>
                </a:solidFill>
                <a:latin typeface="Open Sans 1 Bold"/>
                <a:ea typeface="Open Sans 1 Bold"/>
                <a:cs typeface="Open Sans 1 Bold"/>
                <a:sym typeface="Open Sans 1 Bold"/>
              </a:rPr>
              <a:t>June</a:t>
            </a:r>
            <a:r>
              <a:rPr lang="en-US" sz="2299" spc="45" strike="noStrike" u="none">
                <a:solidFill>
                  <a:srgbClr val="DAEFFA"/>
                </a:solidFill>
                <a:latin typeface="Open Sans 1 Bold"/>
                <a:ea typeface="Open Sans 1 Bold"/>
                <a:cs typeface="Open Sans 1 Bold"/>
                <a:sym typeface="Open Sans 1 Bold"/>
              </a:rPr>
              <a:t> 26, 2024</a:t>
            </a:r>
          </a:p>
        </p:txBody>
      </p:sp>
      <p:grpSp>
        <p:nvGrpSpPr>
          <p:cNvPr name="Group 10" id="10"/>
          <p:cNvGrpSpPr/>
          <p:nvPr/>
        </p:nvGrpSpPr>
        <p:grpSpPr>
          <a:xfrm rot="0">
            <a:off x="15443330" y="8652977"/>
            <a:ext cx="1815970" cy="605323"/>
            <a:chOff x="0" y="0"/>
            <a:chExt cx="2421294" cy="807098"/>
          </a:xfrm>
        </p:grpSpPr>
        <p:grpSp>
          <p:nvGrpSpPr>
            <p:cNvPr name="Group 11" id="11"/>
            <p:cNvGrpSpPr/>
            <p:nvPr/>
          </p:nvGrpSpPr>
          <p:grpSpPr>
            <a:xfrm rot="0">
              <a:off x="0" y="0"/>
              <a:ext cx="1614196" cy="807098"/>
              <a:chOff x="0" y="0"/>
              <a:chExt cx="812800" cy="406400"/>
            </a:xfrm>
          </p:grpSpPr>
          <p:sp>
            <p:nvSpPr>
              <p:cNvPr name="Freeform 12" id="1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FFFF"/>
              </a:solidFill>
            </p:spPr>
          </p:sp>
          <p:sp>
            <p:nvSpPr>
              <p:cNvPr name="TextBox 13" id="13"/>
              <p:cNvSpPr txBox="true"/>
              <p:nvPr/>
            </p:nvSpPr>
            <p:spPr>
              <a:xfrm>
                <a:off x="177800" y="19050"/>
                <a:ext cx="558800" cy="387350"/>
              </a:xfrm>
              <a:prstGeom prst="rect">
                <a:avLst/>
              </a:prstGeom>
            </p:spPr>
            <p:txBody>
              <a:bodyPr anchor="ctr" rtlCol="false" tIns="50800" lIns="50800" bIns="50800" rIns="50800"/>
              <a:lstStyle/>
              <a:p>
                <a:pPr algn="ctr">
                  <a:lnSpc>
                    <a:spcPts val="2089"/>
                  </a:lnSpc>
                </a:pPr>
              </a:p>
            </p:txBody>
          </p:sp>
        </p:grpSp>
        <p:grpSp>
          <p:nvGrpSpPr>
            <p:cNvPr name="Group 14" id="14"/>
            <p:cNvGrpSpPr/>
            <p:nvPr/>
          </p:nvGrpSpPr>
          <p:grpSpPr>
            <a:xfrm rot="0">
              <a:off x="1614196" y="0"/>
              <a:ext cx="807098" cy="807098"/>
              <a:chOff x="0" y="0"/>
              <a:chExt cx="406400" cy="406400"/>
            </a:xfrm>
          </p:grpSpPr>
          <p:sp>
            <p:nvSpPr>
              <p:cNvPr name="Freeform 15" id="15"/>
              <p:cNvSpPr/>
              <p:nvPr/>
            </p:nvSpPr>
            <p:spPr>
              <a:xfrm flipH="false" flipV="false" rot="0">
                <a:off x="0" y="0"/>
                <a:ext cx="406400" cy="406400"/>
              </a:xfrm>
              <a:custGeom>
                <a:avLst/>
                <a:gdLst/>
                <a:ahLst/>
                <a:cxnLst/>
                <a:rect r="r" b="b" t="t" l="l"/>
                <a:pathLst>
                  <a:path h="406400" w="406400">
                    <a:moveTo>
                      <a:pt x="0" y="0"/>
                    </a:moveTo>
                    <a:lnTo>
                      <a:pt x="203200" y="0"/>
                    </a:lnTo>
                    <a:lnTo>
                      <a:pt x="406400" y="203200"/>
                    </a:lnTo>
                    <a:lnTo>
                      <a:pt x="203200" y="406400"/>
                    </a:lnTo>
                    <a:lnTo>
                      <a:pt x="0" y="406400"/>
                    </a:lnTo>
                    <a:lnTo>
                      <a:pt x="203200" y="203200"/>
                    </a:lnTo>
                    <a:lnTo>
                      <a:pt x="0" y="0"/>
                    </a:lnTo>
                    <a:close/>
                  </a:path>
                </a:pathLst>
              </a:custGeom>
              <a:solidFill>
                <a:srgbClr val="CC8946"/>
              </a:solidFill>
            </p:spPr>
          </p:sp>
          <p:sp>
            <p:nvSpPr>
              <p:cNvPr name="TextBox 16" id="16"/>
              <p:cNvSpPr txBox="true"/>
              <p:nvPr/>
            </p:nvSpPr>
            <p:spPr>
              <a:xfrm>
                <a:off x="177800" y="19050"/>
                <a:ext cx="152400" cy="387350"/>
              </a:xfrm>
              <a:prstGeom prst="rect">
                <a:avLst/>
              </a:prstGeom>
            </p:spPr>
            <p:txBody>
              <a:bodyPr anchor="ctr" rtlCol="false" tIns="50800" lIns="50800" bIns="50800" rIns="50800"/>
              <a:lstStyle/>
              <a:p>
                <a:pPr algn="ctr">
                  <a:lnSpc>
                    <a:spcPts val="2089"/>
                  </a:lnSpc>
                </a:pPr>
              </a:p>
            </p:txBody>
          </p:sp>
        </p:gr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3402273" y="-8767"/>
            <a:ext cx="4907787" cy="10295767"/>
          </a:xfrm>
          <a:custGeom>
            <a:avLst/>
            <a:gdLst/>
            <a:ahLst/>
            <a:cxnLst/>
            <a:rect r="r" b="b" t="t" l="l"/>
            <a:pathLst>
              <a:path h="10295767" w="4907787">
                <a:moveTo>
                  <a:pt x="0" y="0"/>
                </a:moveTo>
                <a:lnTo>
                  <a:pt x="4907787" y="0"/>
                </a:lnTo>
                <a:lnTo>
                  <a:pt x="4907787" y="10295767"/>
                </a:lnTo>
                <a:lnTo>
                  <a:pt x="0" y="10295767"/>
                </a:lnTo>
                <a:lnTo>
                  <a:pt x="0" y="0"/>
                </a:lnTo>
                <a:close/>
              </a:path>
            </a:pathLst>
          </a:custGeom>
          <a:blipFill>
            <a:blip r:embed="rId2"/>
            <a:stretch>
              <a:fillRect l="-19884" t="0" r="-19884" b="0"/>
            </a:stretch>
          </a:blipFill>
        </p:spPr>
      </p:sp>
      <p:sp>
        <p:nvSpPr>
          <p:cNvPr name="TextBox 3" id="3"/>
          <p:cNvSpPr txBox="true"/>
          <p:nvPr/>
        </p:nvSpPr>
        <p:spPr>
          <a:xfrm rot="0">
            <a:off x="1270420" y="904875"/>
            <a:ext cx="5775957" cy="1126591"/>
          </a:xfrm>
          <a:prstGeom prst="rect">
            <a:avLst/>
          </a:prstGeom>
        </p:spPr>
        <p:txBody>
          <a:bodyPr anchor="t" rtlCol="false" tIns="0" lIns="0" bIns="0" rIns="0">
            <a:spAutoFit/>
          </a:bodyPr>
          <a:lstStyle/>
          <a:p>
            <a:pPr algn="l">
              <a:lnSpc>
                <a:spcPts val="9247"/>
              </a:lnSpc>
              <a:spcBef>
                <a:spcPct val="0"/>
              </a:spcBef>
            </a:pPr>
            <a:r>
              <a:rPr lang="en-US" sz="6605">
                <a:solidFill>
                  <a:srgbClr val="FDFDFD"/>
                </a:solidFill>
                <a:latin typeface="Open Sans Extra Bold"/>
                <a:ea typeface="Open Sans Extra Bold"/>
                <a:cs typeface="Open Sans Extra Bold"/>
                <a:sym typeface="Open Sans Extra Bold"/>
              </a:rPr>
              <a:t>Máy chủ ESXi</a:t>
            </a:r>
          </a:p>
        </p:txBody>
      </p:sp>
      <p:sp>
        <p:nvSpPr>
          <p:cNvPr name="TextBox 4" id="4"/>
          <p:cNvSpPr txBox="true"/>
          <p:nvPr/>
        </p:nvSpPr>
        <p:spPr>
          <a:xfrm rot="0">
            <a:off x="667188" y="2503447"/>
            <a:ext cx="12131852" cy="1971830"/>
          </a:xfrm>
          <a:prstGeom prst="rect">
            <a:avLst/>
          </a:prstGeom>
        </p:spPr>
        <p:txBody>
          <a:bodyPr anchor="t" rtlCol="false" tIns="0" lIns="0" bIns="0" rIns="0">
            <a:spAutoFit/>
          </a:bodyPr>
          <a:lstStyle/>
          <a:p>
            <a:pPr algn="l">
              <a:lnSpc>
                <a:spcPts val="3963"/>
              </a:lnSpc>
            </a:pPr>
            <a:r>
              <a:rPr lang="en-US" sz="2830" spc="-56">
                <a:solidFill>
                  <a:srgbClr val="FDFDFD"/>
                </a:solidFill>
                <a:latin typeface="Poppins"/>
                <a:ea typeface="Poppins"/>
                <a:cs typeface="Poppins"/>
                <a:sym typeface="Poppins"/>
              </a:rPr>
              <a:t>ESXi là một hệ điều hành ảo hóa của VMware, cho phép bạn chạy nhiều máy ảo trên cùng một máy chủ vật lý. Nó hoạt động trực tiếp trên phần cứng máy chủ, không cần hệ điều hành trung gian, giúp tối ưu hóa hiệu suất và tiết kiệm tài nguyên.</a:t>
            </a:r>
          </a:p>
        </p:txBody>
      </p:sp>
      <p:sp>
        <p:nvSpPr>
          <p:cNvPr name="Freeform 5" id="5"/>
          <p:cNvSpPr/>
          <p:nvPr/>
        </p:nvSpPr>
        <p:spPr>
          <a:xfrm flipH="false" flipV="false" rot="0">
            <a:off x="7371881" y="5137896"/>
            <a:ext cx="1232553" cy="1232553"/>
          </a:xfrm>
          <a:custGeom>
            <a:avLst/>
            <a:gdLst/>
            <a:ahLst/>
            <a:cxnLst/>
            <a:rect r="r" b="b" t="t" l="l"/>
            <a:pathLst>
              <a:path h="1232553" w="1232553">
                <a:moveTo>
                  <a:pt x="0" y="0"/>
                </a:moveTo>
                <a:lnTo>
                  <a:pt x="1232553" y="0"/>
                </a:lnTo>
                <a:lnTo>
                  <a:pt x="1232553" y="1232552"/>
                </a:lnTo>
                <a:lnTo>
                  <a:pt x="0" y="12325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0">
            <a:off x="2532229" y="5032984"/>
            <a:ext cx="1077227" cy="1247315"/>
          </a:xfrm>
          <a:custGeom>
            <a:avLst/>
            <a:gdLst/>
            <a:ahLst/>
            <a:cxnLst/>
            <a:rect r="r" b="b" t="t" l="l"/>
            <a:pathLst>
              <a:path h="1247315" w="1077227">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1861984" y="5228044"/>
            <a:ext cx="1361742" cy="1052255"/>
          </a:xfrm>
          <a:custGeom>
            <a:avLst/>
            <a:gdLst/>
            <a:ahLst/>
            <a:cxnLst/>
            <a:rect r="r" b="b" t="t" l="l"/>
            <a:pathLst>
              <a:path h="1052255" w="1361742">
                <a:moveTo>
                  <a:pt x="0" y="0"/>
                </a:moveTo>
                <a:lnTo>
                  <a:pt x="1361741" y="0"/>
                </a:lnTo>
                <a:lnTo>
                  <a:pt x="1361741"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8" id="8"/>
          <p:cNvGrpSpPr/>
          <p:nvPr/>
        </p:nvGrpSpPr>
        <p:grpSpPr>
          <a:xfrm rot="0">
            <a:off x="15573718" y="7940477"/>
            <a:ext cx="4693046" cy="469304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89950" y="7235608"/>
            <a:ext cx="4161784" cy="2054929"/>
          </a:xfrm>
          <a:prstGeom prst="rect">
            <a:avLst/>
          </a:prstGeom>
        </p:spPr>
        <p:txBody>
          <a:bodyPr anchor="t" rtlCol="false" tIns="0" lIns="0" bIns="0" rIns="0">
            <a:spAutoFit/>
          </a:bodyPr>
          <a:lstStyle/>
          <a:p>
            <a:pPr algn="ctr">
              <a:lnSpc>
                <a:spcPts val="2763"/>
              </a:lnSpc>
            </a:pPr>
            <a:r>
              <a:rPr lang="en-US" sz="1973" spc="-39" strike="noStrike" u="none">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name="AutoShape 12" id="12"/>
          <p:cNvSpPr/>
          <p:nvPr/>
        </p:nvSpPr>
        <p:spPr>
          <a:xfrm>
            <a:off x="5465919" y="5032984"/>
            <a:ext cx="0" cy="4410340"/>
          </a:xfrm>
          <a:prstGeom prst="line">
            <a:avLst/>
          </a:prstGeom>
          <a:ln cap="flat" w="38100">
            <a:solidFill>
              <a:srgbClr val="145DA0"/>
            </a:solidFill>
            <a:prstDash val="solid"/>
            <a:headEnd type="none" len="sm" w="sm"/>
            <a:tailEnd type="none" len="sm" w="sm"/>
          </a:ln>
        </p:spPr>
      </p:sp>
      <p:sp>
        <p:nvSpPr>
          <p:cNvPr name="TextBox 13" id="13"/>
          <p:cNvSpPr txBox="true"/>
          <p:nvPr/>
        </p:nvSpPr>
        <p:spPr>
          <a:xfrm rot="0">
            <a:off x="1896597" y="6608081"/>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name="TextBox 14" id="14"/>
          <p:cNvSpPr txBox="true"/>
          <p:nvPr/>
        </p:nvSpPr>
        <p:spPr>
          <a:xfrm rot="0">
            <a:off x="5826467" y="7260514"/>
            <a:ext cx="4161784" cy="2054929"/>
          </a:xfrm>
          <a:prstGeom prst="rect">
            <a:avLst/>
          </a:prstGeom>
        </p:spPr>
        <p:txBody>
          <a:bodyPr anchor="t" rtlCol="false" tIns="0" lIns="0" bIns="0" rIns="0">
            <a:spAutoFit/>
          </a:bodyPr>
          <a:lstStyle/>
          <a:p>
            <a:pPr algn="ctr">
              <a:lnSpc>
                <a:spcPts val="2763"/>
              </a:lnSpc>
            </a:pPr>
            <a:r>
              <a:rPr lang="en-US" sz="1973" spc="-39" strike="noStrike" u="none">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name="TextBox 15" id="15"/>
          <p:cNvSpPr txBox="true"/>
          <p:nvPr/>
        </p:nvSpPr>
        <p:spPr>
          <a:xfrm rot="0">
            <a:off x="6733114" y="6632986"/>
            <a:ext cx="2348490" cy="465294"/>
          </a:xfrm>
          <a:prstGeom prst="rect">
            <a:avLst/>
          </a:prstGeom>
        </p:spPr>
        <p:txBody>
          <a:bodyPr anchor="t" rtlCol="false" tIns="0" lIns="0" bIns="0" rIns="0">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6656283" y="-2445901"/>
            <a:ext cx="15178802" cy="151788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6007842" y="-1797460"/>
            <a:ext cx="13881919" cy="1388191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3399437"/>
            <a:ext cx="6033363" cy="799078"/>
          </a:xfrm>
          <a:prstGeom prst="rect">
            <a:avLst/>
          </a:prstGeom>
        </p:spPr>
        <p:txBody>
          <a:bodyPr anchor="t" rtlCol="false" tIns="0" lIns="0" bIns="0" rIns="0">
            <a:spAutoFit/>
          </a:bodyPr>
          <a:lstStyle/>
          <a:p>
            <a:pPr algn="l" marL="0" indent="0" lvl="0">
              <a:lnSpc>
                <a:spcPts val="6553"/>
              </a:lnSpc>
              <a:spcBef>
                <a:spcPct val="0"/>
              </a:spcBef>
            </a:pPr>
            <a:r>
              <a:rPr lang="en-US" sz="4680">
                <a:solidFill>
                  <a:srgbClr val="FDFDFD"/>
                </a:solidFill>
                <a:latin typeface="Open Sans Extra Bold"/>
                <a:ea typeface="Open Sans Extra Bold"/>
                <a:cs typeface="Open Sans Extra Bold"/>
                <a:sym typeface="Open Sans Extra Bold"/>
              </a:rPr>
              <a:t>Cài đặt máy ảo</a:t>
            </a:r>
          </a:p>
        </p:txBody>
      </p:sp>
      <p:sp>
        <p:nvSpPr>
          <p:cNvPr name="TextBox 9" id="9"/>
          <p:cNvSpPr txBox="true"/>
          <p:nvPr/>
        </p:nvSpPr>
        <p:spPr>
          <a:xfrm rot="0">
            <a:off x="1028700" y="4421329"/>
            <a:ext cx="5885945" cy="2380509"/>
          </a:xfrm>
          <a:prstGeom prst="rect">
            <a:avLst/>
          </a:prstGeom>
        </p:spPr>
        <p:txBody>
          <a:bodyPr anchor="t" rtlCol="false" tIns="0" lIns="0" bIns="0" rIns="0">
            <a:spAutoFit/>
          </a:bodyPr>
          <a:lstStyle/>
          <a:p>
            <a:pPr algn="l">
              <a:lnSpc>
                <a:spcPts val="3122"/>
              </a:lnSpc>
            </a:pPr>
            <a:r>
              <a:rPr lang="en-US" sz="2230" spc="-44">
                <a:solidFill>
                  <a:srgbClr val="FDFDFD"/>
                </a:solidFill>
                <a:latin typeface="Poppins"/>
                <a:ea typeface="Poppins"/>
                <a:cs typeface="Poppins"/>
                <a:sym typeface="Poppins"/>
              </a:rPr>
              <a:t>Cài đặt máy ảo là tạo ra một máy tính ảo trên máy tính thật, hoạt động độc lập với hệ điều hành và phần mềm của máy thật. Máy ảo này có thể dùng để thử nghiệm phần mềm, chạy nhiều hệ điều hành khác nhau, hoặc cô lập môi trường làm việc.</a:t>
            </a:r>
          </a:p>
        </p:txBody>
      </p:sp>
      <p:sp>
        <p:nvSpPr>
          <p:cNvPr name="Freeform 10" id="10"/>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0162447" y="2297766"/>
            <a:ext cx="5768345" cy="317082"/>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Chọn phần mềm ảo hóa (VMware, VirtualBox,...)</a:t>
            </a:r>
          </a:p>
        </p:txBody>
      </p:sp>
      <p:sp>
        <p:nvSpPr>
          <p:cNvPr name="TextBox 12" id="12"/>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13" id="13"/>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4" id="14"/>
          <p:cNvSpPr txBox="true"/>
          <p:nvPr/>
        </p:nvSpPr>
        <p:spPr>
          <a:xfrm rot="0">
            <a:off x="10688346" y="3858797"/>
            <a:ext cx="5768345" cy="631811"/>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Tạo máy ảo mới và cấu hình phần cứng ảo (CPU, RAM, ổ cứng).</a:t>
            </a:r>
          </a:p>
        </p:txBody>
      </p:sp>
      <p:sp>
        <p:nvSpPr>
          <p:cNvPr name="TextBox 15" id="15"/>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6" id="16"/>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7" id="17"/>
          <p:cNvSpPr txBox="true"/>
          <p:nvPr/>
        </p:nvSpPr>
        <p:spPr>
          <a:xfrm rot="0">
            <a:off x="10688346" y="5847846"/>
            <a:ext cx="5768345" cy="317082"/>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Cài đặt hệ điều hành lên máy ảo.</a:t>
            </a:r>
          </a:p>
        </p:txBody>
      </p:sp>
      <p:sp>
        <p:nvSpPr>
          <p:cNvPr name="TextBox 18" id="18"/>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9" id="19"/>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0" id="20"/>
          <p:cNvSpPr txBox="true"/>
          <p:nvPr/>
        </p:nvSpPr>
        <p:spPr>
          <a:xfrm rot="0">
            <a:off x="10162447" y="7628153"/>
            <a:ext cx="5768345" cy="317082"/>
          </a:xfrm>
          <a:prstGeom prst="rect">
            <a:avLst/>
          </a:prstGeom>
        </p:spPr>
        <p:txBody>
          <a:bodyPr anchor="t" rtlCol="false" tIns="0" lIns="0" bIns="0" rIns="0">
            <a:spAutoFit/>
          </a:bodyPr>
          <a:lstStyle/>
          <a:p>
            <a:pPr algn="l">
              <a:lnSpc>
                <a:spcPts val="2495"/>
              </a:lnSpc>
            </a:pPr>
            <a:r>
              <a:rPr lang="en-US" sz="1782" spc="-35">
                <a:solidFill>
                  <a:srgbClr val="145DA0"/>
                </a:solidFill>
                <a:latin typeface="Poppins"/>
                <a:ea typeface="Poppins"/>
                <a:cs typeface="Poppins"/>
                <a:sym typeface="Poppins"/>
              </a:rPr>
              <a:t>Cài đặt các phần mềm cần thiết.</a:t>
            </a:r>
          </a:p>
        </p:txBody>
      </p:sp>
      <p:sp>
        <p:nvSpPr>
          <p:cNvPr name="TextBox 21" id="21"/>
          <p:cNvSpPr txBox="true"/>
          <p:nvPr/>
        </p:nvSpPr>
        <p:spPr>
          <a:xfrm rot="0">
            <a:off x="8763159" y="7367965"/>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22" id="22"/>
          <p:cNvGrpSpPr/>
          <p:nvPr/>
        </p:nvGrpSpPr>
        <p:grpSpPr>
          <a:xfrm rot="0">
            <a:off x="7905455" y="2656032"/>
            <a:ext cx="373607" cy="3736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4" id="24"/>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5" id="25"/>
          <p:cNvGrpSpPr/>
          <p:nvPr/>
        </p:nvGrpSpPr>
        <p:grpSpPr>
          <a:xfrm rot="0">
            <a:off x="8315313" y="4180490"/>
            <a:ext cx="373607" cy="3736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27" id="27"/>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8" id="28"/>
          <p:cNvGrpSpPr/>
          <p:nvPr/>
        </p:nvGrpSpPr>
        <p:grpSpPr>
          <a:xfrm rot="0">
            <a:off x="7944228" y="7402839"/>
            <a:ext cx="373607" cy="3736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0" id="30"/>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31" id="31"/>
          <p:cNvGrpSpPr/>
          <p:nvPr/>
        </p:nvGrpSpPr>
        <p:grpSpPr>
          <a:xfrm rot="0">
            <a:off x="8309460" y="5760481"/>
            <a:ext cx="373607" cy="3736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name="TextBox 33" id="33"/>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566975" y="3563490"/>
            <a:ext cx="5051360" cy="3218673"/>
          </a:xfrm>
          <a:custGeom>
            <a:avLst/>
            <a:gdLst/>
            <a:ahLst/>
            <a:cxnLst/>
            <a:rect r="r" b="b" t="t" l="l"/>
            <a:pathLst>
              <a:path h="3218673" w="5051360">
                <a:moveTo>
                  <a:pt x="0" y="0"/>
                </a:moveTo>
                <a:lnTo>
                  <a:pt x="5051360" y="0"/>
                </a:lnTo>
                <a:lnTo>
                  <a:pt x="5051360" y="3218673"/>
                </a:lnTo>
                <a:lnTo>
                  <a:pt x="0" y="3218673"/>
                </a:lnTo>
                <a:lnTo>
                  <a:pt x="0" y="0"/>
                </a:lnTo>
                <a:close/>
              </a:path>
            </a:pathLst>
          </a:custGeom>
          <a:blipFill>
            <a:blip r:embed="rId2"/>
            <a:stretch>
              <a:fillRect l="0" t="0" r="-13278" b="0"/>
            </a:stretch>
          </a:blipFill>
        </p:spPr>
      </p:sp>
      <p:sp>
        <p:nvSpPr>
          <p:cNvPr name="Freeform 6" id="6"/>
          <p:cNvSpPr/>
          <p:nvPr/>
        </p:nvSpPr>
        <p:spPr>
          <a:xfrm flipH="false" flipV="false" rot="0">
            <a:off x="7076238" y="3563490"/>
            <a:ext cx="4751729" cy="3218673"/>
          </a:xfrm>
          <a:custGeom>
            <a:avLst/>
            <a:gdLst/>
            <a:ahLst/>
            <a:cxnLst/>
            <a:rect r="r" b="b" t="t" l="l"/>
            <a:pathLst>
              <a:path h="3218673" w="4751729">
                <a:moveTo>
                  <a:pt x="0" y="0"/>
                </a:moveTo>
                <a:lnTo>
                  <a:pt x="4751729" y="0"/>
                </a:lnTo>
                <a:lnTo>
                  <a:pt x="4751729" y="3218673"/>
                </a:lnTo>
                <a:lnTo>
                  <a:pt x="0" y="3218673"/>
                </a:lnTo>
                <a:lnTo>
                  <a:pt x="0" y="0"/>
                </a:lnTo>
                <a:close/>
              </a:path>
            </a:pathLst>
          </a:custGeom>
          <a:blipFill>
            <a:blip r:embed="rId3"/>
            <a:stretch>
              <a:fillRect l="0" t="0" r="0" b="0"/>
            </a:stretch>
          </a:blipFill>
        </p:spPr>
      </p:sp>
      <p:sp>
        <p:nvSpPr>
          <p:cNvPr name="Freeform 7" id="7"/>
          <p:cNvSpPr/>
          <p:nvPr/>
        </p:nvSpPr>
        <p:spPr>
          <a:xfrm flipH="false" flipV="false" rot="0">
            <a:off x="12860441" y="3563490"/>
            <a:ext cx="4883348" cy="3189347"/>
          </a:xfrm>
          <a:custGeom>
            <a:avLst/>
            <a:gdLst/>
            <a:ahLst/>
            <a:cxnLst/>
            <a:rect r="r" b="b" t="t" l="l"/>
            <a:pathLst>
              <a:path h="3189347" w="4883348">
                <a:moveTo>
                  <a:pt x="0" y="0"/>
                </a:moveTo>
                <a:lnTo>
                  <a:pt x="4883348" y="0"/>
                </a:lnTo>
                <a:lnTo>
                  <a:pt x="4883348" y="3189347"/>
                </a:lnTo>
                <a:lnTo>
                  <a:pt x="0" y="3189347"/>
                </a:lnTo>
                <a:lnTo>
                  <a:pt x="0" y="0"/>
                </a:lnTo>
                <a:close/>
              </a:path>
            </a:pathLst>
          </a:custGeom>
          <a:blipFill>
            <a:blip r:embed="rId4"/>
            <a:stretch>
              <a:fillRect l="0" t="0" r="0" b="-2912"/>
            </a:stretch>
          </a:blipFill>
        </p:spPr>
      </p:sp>
      <p:sp>
        <p:nvSpPr>
          <p:cNvPr name="TextBox 8" id="8"/>
          <p:cNvSpPr txBox="true"/>
          <p:nvPr/>
        </p:nvSpPr>
        <p:spPr>
          <a:xfrm rot="0">
            <a:off x="5201579" y="130430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Các máy chủ ESXi bao gồm</a:t>
            </a:r>
          </a:p>
        </p:txBody>
      </p:sp>
      <p:sp>
        <p:nvSpPr>
          <p:cNvPr name="TextBox 9" id="9"/>
          <p:cNvSpPr txBox="true"/>
          <p:nvPr/>
        </p:nvSpPr>
        <p:spPr>
          <a:xfrm rot="0">
            <a:off x="566975" y="2653733"/>
            <a:ext cx="1627297" cy="527629"/>
          </a:xfrm>
          <a:prstGeom prst="rect">
            <a:avLst/>
          </a:prstGeom>
        </p:spPr>
        <p:txBody>
          <a:bodyPr anchor="t" rtlCol="false" tIns="0" lIns="0" bIns="0" rIns="0">
            <a:spAutoFit/>
          </a:bodyPr>
          <a:lstStyle/>
          <a:p>
            <a:pPr algn="ctr">
              <a:lnSpc>
                <a:spcPts val="4343"/>
              </a:lnSpc>
            </a:pPr>
            <a:r>
              <a:rPr lang="en-US" sz="3102">
                <a:solidFill>
                  <a:srgbClr val="051D40"/>
                </a:solidFill>
                <a:latin typeface="Noto Sans Bold"/>
                <a:ea typeface="Noto Sans Bold"/>
                <a:cs typeface="Noto Sans Bold"/>
                <a:sym typeface="Noto Sans Bold"/>
              </a:rPr>
              <a:t>ESXi-4-1 </a:t>
            </a:r>
          </a:p>
        </p:txBody>
      </p:sp>
      <p:sp>
        <p:nvSpPr>
          <p:cNvPr name="TextBox 10" id="10"/>
          <p:cNvSpPr txBox="true"/>
          <p:nvPr/>
        </p:nvSpPr>
        <p:spPr>
          <a:xfrm rot="0">
            <a:off x="7198886" y="2653733"/>
            <a:ext cx="1627297" cy="527629"/>
          </a:xfrm>
          <a:prstGeom prst="rect">
            <a:avLst/>
          </a:prstGeom>
        </p:spPr>
        <p:txBody>
          <a:bodyPr anchor="t" rtlCol="false" tIns="0" lIns="0" bIns="0" rIns="0">
            <a:spAutoFit/>
          </a:bodyPr>
          <a:lstStyle/>
          <a:p>
            <a:pPr algn="ctr">
              <a:lnSpc>
                <a:spcPts val="4343"/>
              </a:lnSpc>
            </a:pPr>
            <a:r>
              <a:rPr lang="en-US" sz="3102">
                <a:solidFill>
                  <a:srgbClr val="051D40"/>
                </a:solidFill>
                <a:latin typeface="Noto Sans Bold"/>
                <a:ea typeface="Noto Sans Bold"/>
                <a:cs typeface="Noto Sans Bold"/>
                <a:sym typeface="Noto Sans Bold"/>
              </a:rPr>
              <a:t>ESXi-4-2 </a:t>
            </a:r>
          </a:p>
        </p:txBody>
      </p:sp>
      <p:sp>
        <p:nvSpPr>
          <p:cNvPr name="TextBox 11" id="11"/>
          <p:cNvSpPr txBox="true"/>
          <p:nvPr/>
        </p:nvSpPr>
        <p:spPr>
          <a:xfrm rot="0">
            <a:off x="12860441" y="2653733"/>
            <a:ext cx="1627297" cy="527629"/>
          </a:xfrm>
          <a:prstGeom prst="rect">
            <a:avLst/>
          </a:prstGeom>
        </p:spPr>
        <p:txBody>
          <a:bodyPr anchor="t" rtlCol="false" tIns="0" lIns="0" bIns="0" rIns="0">
            <a:spAutoFit/>
          </a:bodyPr>
          <a:lstStyle/>
          <a:p>
            <a:pPr algn="ctr">
              <a:lnSpc>
                <a:spcPts val="4343"/>
              </a:lnSpc>
            </a:pPr>
            <a:r>
              <a:rPr lang="en-US" sz="3102">
                <a:solidFill>
                  <a:srgbClr val="051D40"/>
                </a:solidFill>
                <a:latin typeface="Noto Sans Bold"/>
                <a:ea typeface="Noto Sans Bold"/>
                <a:cs typeface="Noto Sans Bold"/>
                <a:sym typeface="Noto Sans Bold"/>
              </a:rPr>
              <a:t>ESXi-4-3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47242" y="242294"/>
            <a:ext cx="17793515" cy="9802411"/>
            <a:chOff x="0" y="0"/>
            <a:chExt cx="4982580" cy="2744893"/>
          </a:xfrm>
        </p:grpSpPr>
        <p:sp>
          <p:nvSpPr>
            <p:cNvPr name="Freeform 3" id="3"/>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4" id="4"/>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7438716" y="2557541"/>
            <a:ext cx="9342500" cy="4179614"/>
          </a:xfrm>
          <a:custGeom>
            <a:avLst/>
            <a:gdLst/>
            <a:ahLst/>
            <a:cxnLst/>
            <a:rect r="r" b="b" t="t" l="l"/>
            <a:pathLst>
              <a:path h="4179614" w="9342500">
                <a:moveTo>
                  <a:pt x="0" y="0"/>
                </a:moveTo>
                <a:lnTo>
                  <a:pt x="9342500" y="0"/>
                </a:lnTo>
                <a:lnTo>
                  <a:pt x="9342500" y="4179615"/>
                </a:lnTo>
                <a:lnTo>
                  <a:pt x="0" y="4179615"/>
                </a:lnTo>
                <a:lnTo>
                  <a:pt x="0" y="0"/>
                </a:lnTo>
                <a:close/>
              </a:path>
            </a:pathLst>
          </a:custGeom>
          <a:blipFill>
            <a:blip r:embed="rId2"/>
            <a:stretch>
              <a:fillRect l="0" t="-27020" r="0" b="-40623"/>
            </a:stretch>
          </a:blipFill>
        </p:spPr>
      </p:sp>
      <p:sp>
        <p:nvSpPr>
          <p:cNvPr name="AutoShape 6" id="6"/>
          <p:cNvSpPr/>
          <p:nvPr/>
        </p:nvSpPr>
        <p:spPr>
          <a:xfrm>
            <a:off x="1778627" y="5437924"/>
            <a:ext cx="5122944"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1778627" y="2332771"/>
            <a:ext cx="5122944" cy="2314577"/>
          </a:xfrm>
          <a:prstGeom prst="rect">
            <a:avLst/>
          </a:prstGeom>
        </p:spPr>
        <p:txBody>
          <a:bodyPr anchor="t" rtlCol="false" tIns="0" lIns="0" bIns="0" rIns="0">
            <a:spAutoFit/>
          </a:bodyPr>
          <a:lstStyle/>
          <a:p>
            <a:pPr algn="l" marL="0" indent="0" lvl="0">
              <a:lnSpc>
                <a:spcPts val="8925"/>
              </a:lnSpc>
            </a:pPr>
            <a:r>
              <a:rPr lang="en-US" sz="8500">
                <a:solidFill>
                  <a:srgbClr val="051D40"/>
                </a:solidFill>
                <a:latin typeface="Open Sans Extra Bold"/>
                <a:ea typeface="Open Sans Extra Bold"/>
                <a:cs typeface="Open Sans Extra Bold"/>
                <a:sym typeface="Open Sans Extra Bold"/>
              </a:rPr>
              <a:t>Quản trị vCenter</a:t>
            </a:r>
          </a:p>
        </p:txBody>
      </p:sp>
      <p:sp>
        <p:nvSpPr>
          <p:cNvPr name="TextBox 8" id="8"/>
          <p:cNvSpPr txBox="true"/>
          <p:nvPr/>
        </p:nvSpPr>
        <p:spPr>
          <a:xfrm rot="0">
            <a:off x="1778627" y="5737325"/>
            <a:ext cx="5168852" cy="3520975"/>
          </a:xfrm>
          <a:prstGeom prst="rect">
            <a:avLst/>
          </a:prstGeom>
        </p:spPr>
        <p:txBody>
          <a:bodyPr anchor="t" rtlCol="false" tIns="0" lIns="0" bIns="0" rIns="0">
            <a:spAutoFit/>
          </a:bodyPr>
          <a:lstStyle/>
          <a:p>
            <a:pPr algn="l" marL="0" indent="0" lvl="0">
              <a:lnSpc>
                <a:spcPts val="2805"/>
              </a:lnSpc>
            </a:pPr>
            <a:r>
              <a:rPr lang="en-US" sz="2003">
                <a:solidFill>
                  <a:srgbClr val="051D40"/>
                </a:solidFill>
                <a:latin typeface="Open Sans Extra Bold"/>
                <a:ea typeface="Open Sans Extra Bold"/>
                <a:cs typeface="Open Sans Extra Bold"/>
                <a:sym typeface="Open Sans Extra Bold"/>
              </a:rPr>
              <a:t>Quản trị vCenter là quá trình quản lý và điều hành hạ tầng ảo hóa sử dụng nền tảng vSphere của VMware. VCenter là trung tâm điều khiển cho việc quản lý nhiều máy chủ vSphere, cung cấp các tính năng như triển khai máy ảo, quản lý tài nguyên, giám sát hiệu suất, sao lưu và phục hồi dữ liệu, cũng như quản lý bảo mật và cấp quyền truy cập.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0596" y="1670035"/>
            <a:ext cx="8807201" cy="7101195"/>
          </a:xfrm>
          <a:custGeom>
            <a:avLst/>
            <a:gdLst/>
            <a:ahLst/>
            <a:cxnLst/>
            <a:rect r="r" b="b" t="t" l="l"/>
            <a:pathLst>
              <a:path h="7101195" w="8807201">
                <a:moveTo>
                  <a:pt x="0" y="0"/>
                </a:moveTo>
                <a:lnTo>
                  <a:pt x="8807201" y="0"/>
                </a:lnTo>
                <a:lnTo>
                  <a:pt x="8807201" y="7101195"/>
                </a:lnTo>
                <a:lnTo>
                  <a:pt x="0" y="7101195"/>
                </a:lnTo>
                <a:lnTo>
                  <a:pt x="0" y="0"/>
                </a:lnTo>
                <a:close/>
              </a:path>
            </a:pathLst>
          </a:custGeom>
          <a:blipFill>
            <a:blip r:embed="rId2"/>
            <a:stretch>
              <a:fillRect l="-3101" t="0" r="0" b="-815"/>
            </a:stretch>
          </a:blipFill>
        </p:spPr>
      </p:sp>
      <p:sp>
        <p:nvSpPr>
          <p:cNvPr name="Freeform 3" id="3"/>
          <p:cNvSpPr/>
          <p:nvPr/>
        </p:nvSpPr>
        <p:spPr>
          <a:xfrm flipH="false" flipV="false" rot="0">
            <a:off x="10634545" y="1670035"/>
            <a:ext cx="7653455" cy="7101195"/>
          </a:xfrm>
          <a:custGeom>
            <a:avLst/>
            <a:gdLst/>
            <a:ahLst/>
            <a:cxnLst/>
            <a:rect r="r" b="b" t="t" l="l"/>
            <a:pathLst>
              <a:path h="7101195" w="7653455">
                <a:moveTo>
                  <a:pt x="0" y="0"/>
                </a:moveTo>
                <a:lnTo>
                  <a:pt x="7653455" y="0"/>
                </a:lnTo>
                <a:lnTo>
                  <a:pt x="7653455" y="7101195"/>
                </a:lnTo>
                <a:lnTo>
                  <a:pt x="0" y="7101195"/>
                </a:lnTo>
                <a:lnTo>
                  <a:pt x="0" y="0"/>
                </a:lnTo>
                <a:close/>
              </a:path>
            </a:pathLst>
          </a:custGeom>
          <a:blipFill>
            <a:blip r:embed="rId3"/>
            <a:stretch>
              <a:fillRect l="-18445" t="0" r="0" b="0"/>
            </a:stretch>
          </a:blipFill>
        </p:spPr>
      </p:sp>
      <p:sp>
        <p:nvSpPr>
          <p:cNvPr name="TextBox 4" id="4"/>
          <p:cNvSpPr txBox="true"/>
          <p:nvPr/>
        </p:nvSpPr>
        <p:spPr>
          <a:xfrm rot="0">
            <a:off x="5201579" y="25717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Windows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15400" y="1878779"/>
            <a:ext cx="8723990" cy="6840799"/>
          </a:xfrm>
          <a:custGeom>
            <a:avLst/>
            <a:gdLst/>
            <a:ahLst/>
            <a:cxnLst/>
            <a:rect r="r" b="b" t="t" l="l"/>
            <a:pathLst>
              <a:path h="6840799" w="8723990">
                <a:moveTo>
                  <a:pt x="0" y="0"/>
                </a:moveTo>
                <a:lnTo>
                  <a:pt x="8723989" y="0"/>
                </a:lnTo>
                <a:lnTo>
                  <a:pt x="8723989" y="6840799"/>
                </a:lnTo>
                <a:lnTo>
                  <a:pt x="0" y="6840799"/>
                </a:lnTo>
                <a:lnTo>
                  <a:pt x="0" y="0"/>
                </a:lnTo>
                <a:close/>
              </a:path>
            </a:pathLst>
          </a:custGeom>
          <a:blipFill>
            <a:blip r:embed="rId2"/>
            <a:stretch>
              <a:fillRect l="0" t="0" r="0" b="0"/>
            </a:stretch>
          </a:blipFill>
        </p:spPr>
      </p:sp>
      <p:sp>
        <p:nvSpPr>
          <p:cNvPr name="Freeform 3" id="3"/>
          <p:cNvSpPr/>
          <p:nvPr/>
        </p:nvSpPr>
        <p:spPr>
          <a:xfrm flipH="false" flipV="false" rot="0">
            <a:off x="9144000" y="1878779"/>
            <a:ext cx="9144000" cy="6840799"/>
          </a:xfrm>
          <a:custGeom>
            <a:avLst/>
            <a:gdLst/>
            <a:ahLst/>
            <a:cxnLst/>
            <a:rect r="r" b="b" t="t" l="l"/>
            <a:pathLst>
              <a:path h="6840799" w="9144000">
                <a:moveTo>
                  <a:pt x="0" y="0"/>
                </a:moveTo>
                <a:lnTo>
                  <a:pt x="9144000" y="0"/>
                </a:lnTo>
                <a:lnTo>
                  <a:pt x="9144000" y="6840799"/>
                </a:lnTo>
                <a:lnTo>
                  <a:pt x="0" y="6840799"/>
                </a:lnTo>
                <a:lnTo>
                  <a:pt x="0" y="0"/>
                </a:lnTo>
                <a:close/>
              </a:path>
            </a:pathLst>
          </a:custGeom>
          <a:blipFill>
            <a:blip r:embed="rId3"/>
            <a:stretch>
              <a:fillRect l="0" t="0" r="-14478" b="0"/>
            </a:stretch>
          </a:blipFill>
        </p:spPr>
      </p:sp>
      <p:sp>
        <p:nvSpPr>
          <p:cNvPr name="TextBox 4" id="4"/>
          <p:cNvSpPr txBox="true"/>
          <p:nvPr/>
        </p:nvSpPr>
        <p:spPr>
          <a:xfrm rot="0">
            <a:off x="5201579" y="25717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Linux</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1089867"/>
            <a:ext cx="18204242" cy="9197133"/>
          </a:xfrm>
          <a:custGeom>
            <a:avLst/>
            <a:gdLst/>
            <a:ahLst/>
            <a:cxnLst/>
            <a:rect r="r" b="b" t="t" l="l"/>
            <a:pathLst>
              <a:path h="9197133" w="18204242">
                <a:moveTo>
                  <a:pt x="0" y="0"/>
                </a:moveTo>
                <a:lnTo>
                  <a:pt x="18204242" y="0"/>
                </a:lnTo>
                <a:lnTo>
                  <a:pt x="18204242" y="9197133"/>
                </a:lnTo>
                <a:lnTo>
                  <a:pt x="0" y="9197133"/>
                </a:lnTo>
                <a:lnTo>
                  <a:pt x="0" y="0"/>
                </a:lnTo>
                <a:close/>
              </a:path>
            </a:pathLst>
          </a:custGeom>
          <a:blipFill>
            <a:blip r:embed="rId2"/>
            <a:stretch>
              <a:fillRect l="0" t="0" r="0" b="0"/>
            </a:stretch>
          </a:blipFill>
        </p:spPr>
      </p:sp>
      <p:sp>
        <p:nvSpPr>
          <p:cNvPr name="TextBox 3" id="3"/>
          <p:cNvSpPr txBox="true"/>
          <p:nvPr/>
        </p:nvSpPr>
        <p:spPr>
          <a:xfrm rot="0">
            <a:off x="5201579" y="257177"/>
            <a:ext cx="7884841"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TrueNas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VSPHERE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1108640" y="1163920"/>
            <a:ext cx="7959160" cy="795916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2"/>
              <a:stretch>
                <a:fillRect l="-196" t="0" r="-196" b="0"/>
              </a:stretch>
            </a:blipFill>
          </p:spPr>
        </p:sp>
      </p:grpSp>
      <p:grpSp>
        <p:nvGrpSpPr>
          <p:cNvPr name="Group 4" id="4"/>
          <p:cNvGrpSpPr/>
          <p:nvPr/>
        </p:nvGrpSpPr>
        <p:grpSpPr>
          <a:xfrm rot="0">
            <a:off x="9948476" y="1163920"/>
            <a:ext cx="10595988" cy="7959160"/>
            <a:chOff x="0" y="0"/>
            <a:chExt cx="2790713" cy="2096240"/>
          </a:xfrm>
        </p:grpSpPr>
        <p:sp>
          <p:nvSpPr>
            <p:cNvPr name="Freeform 5" id="5"/>
            <p:cNvSpPr/>
            <p:nvPr/>
          </p:nvSpPr>
          <p:spPr>
            <a:xfrm flipH="false" flipV="false" rot="0">
              <a:off x="0" y="0"/>
              <a:ext cx="2790713" cy="2096240"/>
            </a:xfrm>
            <a:custGeom>
              <a:avLst/>
              <a:gdLst/>
              <a:ahLst/>
              <a:cxnLst/>
              <a:rect r="r" b="b" t="t" l="l"/>
              <a:pathLst>
                <a:path h="2096240" w="2790713">
                  <a:moveTo>
                    <a:pt x="18266" y="0"/>
                  </a:moveTo>
                  <a:lnTo>
                    <a:pt x="2772447" y="0"/>
                  </a:lnTo>
                  <a:cubicBezTo>
                    <a:pt x="2782535" y="0"/>
                    <a:pt x="2790713" y="8178"/>
                    <a:pt x="2790713" y="18266"/>
                  </a:cubicBezTo>
                  <a:lnTo>
                    <a:pt x="2790713" y="2077974"/>
                  </a:lnTo>
                  <a:cubicBezTo>
                    <a:pt x="2790713" y="2082818"/>
                    <a:pt x="2788788" y="2087464"/>
                    <a:pt x="2785363" y="2090890"/>
                  </a:cubicBezTo>
                  <a:cubicBezTo>
                    <a:pt x="2781937" y="2094315"/>
                    <a:pt x="2777291" y="2096240"/>
                    <a:pt x="2772447" y="2096240"/>
                  </a:cubicBezTo>
                  <a:lnTo>
                    <a:pt x="18266" y="2096240"/>
                  </a:lnTo>
                  <a:cubicBezTo>
                    <a:pt x="8178" y="2096240"/>
                    <a:pt x="0" y="2088062"/>
                    <a:pt x="0" y="2077974"/>
                  </a:cubicBezTo>
                  <a:lnTo>
                    <a:pt x="0" y="18266"/>
                  </a:lnTo>
                  <a:cubicBezTo>
                    <a:pt x="0" y="8178"/>
                    <a:pt x="8178" y="0"/>
                    <a:pt x="18266" y="0"/>
                  </a:cubicBezTo>
                  <a:close/>
                </a:path>
              </a:pathLst>
            </a:custGeom>
            <a:solidFill>
              <a:srgbClr val="000000">
                <a:alpha val="0"/>
              </a:srgbClr>
            </a:solidFill>
            <a:ln w="19050" cap="rnd">
              <a:solidFill>
                <a:srgbClr val="000000"/>
              </a:solidFill>
              <a:prstDash val="solid"/>
              <a:round/>
            </a:ln>
          </p:spPr>
        </p:sp>
        <p:sp>
          <p:nvSpPr>
            <p:cNvPr name="TextBox 6" id="6"/>
            <p:cNvSpPr txBox="true"/>
            <p:nvPr/>
          </p:nvSpPr>
          <p:spPr>
            <a:xfrm>
              <a:off x="0" y="-57150"/>
              <a:ext cx="2790713" cy="2153390"/>
            </a:xfrm>
            <a:prstGeom prst="rect">
              <a:avLst/>
            </a:prstGeom>
          </p:spPr>
          <p:txBody>
            <a:bodyPr anchor="ctr" rtlCol="false" tIns="50800" lIns="50800" bIns="50800" rIns="50800"/>
            <a:lstStyle/>
            <a:p>
              <a:pPr algn="ctr">
                <a:lnSpc>
                  <a:spcPts val="3150"/>
                </a:lnSpc>
              </a:pPr>
            </a:p>
          </p:txBody>
        </p:sp>
      </p:grpSp>
      <p:grpSp>
        <p:nvGrpSpPr>
          <p:cNvPr name="Group 7" id="7"/>
          <p:cNvGrpSpPr/>
          <p:nvPr/>
        </p:nvGrpSpPr>
        <p:grpSpPr>
          <a:xfrm rot="0">
            <a:off x="10604500" y="2499296"/>
            <a:ext cx="5532090" cy="5614377"/>
            <a:chOff x="0" y="0"/>
            <a:chExt cx="7376120" cy="7485837"/>
          </a:xfrm>
        </p:grpSpPr>
        <p:sp>
          <p:nvSpPr>
            <p:cNvPr name="TextBox 8" id="8"/>
            <p:cNvSpPr txBox="true"/>
            <p:nvPr/>
          </p:nvSpPr>
          <p:spPr>
            <a:xfrm rot="0">
              <a:off x="0" y="2078563"/>
              <a:ext cx="7376120" cy="5407273"/>
            </a:xfrm>
            <a:prstGeom prst="rect">
              <a:avLst/>
            </a:prstGeom>
          </p:spPr>
          <p:txBody>
            <a:bodyPr anchor="t" rtlCol="false" tIns="0" lIns="0" bIns="0" rIns="0">
              <a:spAutoFit/>
            </a:bodyPr>
            <a:lstStyle/>
            <a:p>
              <a:pPr algn="l" marL="0" indent="0" lvl="0">
                <a:lnSpc>
                  <a:spcPts val="3273"/>
                </a:lnSpc>
                <a:spcBef>
                  <a:spcPct val="0"/>
                </a:spcBef>
              </a:pPr>
              <a:r>
                <a:rPr lang="en-US" sz="2182">
                  <a:solidFill>
                    <a:srgbClr val="FFFFFF"/>
                  </a:solidFill>
                  <a:latin typeface="Open Sans 2"/>
                  <a:ea typeface="Open Sans 2"/>
                  <a:cs typeface="Open Sans 2"/>
                  <a:sym typeface="Open Sans 2"/>
                </a:rPr>
                <a:t>vSphere là một nền tảng ảo hóa và quản lý hạ tầng điện toán đám mây do VMware phát triển. Nó cung cấp các công cụ và dịch vụ để tổ chức, quản lý và tự động hóa các tài nguyên máy chủ và lưu trữ trong một môi trường ảo hóa. vSphere cho phép các tổ chức xây dựng và vận hành các trung tâm dữ liệu ảo hiệu quả, giúp tiết kiệm chi phí, tăng cường bảo mật và đáp ứng nhu cầu linh hoạt của doanh nghiệp.</a:t>
              </a:r>
            </a:p>
          </p:txBody>
        </p:sp>
        <p:sp>
          <p:nvSpPr>
            <p:cNvPr name="TextBox 9" id="9"/>
            <p:cNvSpPr txBox="true"/>
            <p:nvPr/>
          </p:nvSpPr>
          <p:spPr>
            <a:xfrm rot="0">
              <a:off x="0" y="0"/>
              <a:ext cx="7376120" cy="1828800"/>
            </a:xfrm>
            <a:prstGeom prst="rect">
              <a:avLst/>
            </a:prstGeom>
          </p:spPr>
          <p:txBody>
            <a:bodyPr anchor="t" rtlCol="false" tIns="0" lIns="0" bIns="0" rIns="0">
              <a:spAutoFit/>
            </a:bodyPr>
            <a:lstStyle/>
            <a:p>
              <a:pPr algn="l" marL="0" indent="0" lvl="0">
                <a:lnSpc>
                  <a:spcPts val="10800"/>
                </a:lnSpc>
                <a:spcBef>
                  <a:spcPct val="0"/>
                </a:spcBef>
              </a:pPr>
              <a:r>
                <a:rPr lang="en-US" sz="9000">
                  <a:solidFill>
                    <a:srgbClr val="FFFFFF"/>
                  </a:solidFill>
                  <a:latin typeface="Open Sans 2 Bold"/>
                  <a:ea typeface="Open Sans 2 Bold"/>
                  <a:cs typeface="Open Sans 2 Bold"/>
                  <a:sym typeface="Open Sans 2 Bold"/>
                </a:rPr>
                <a:t>Vsphere</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7000865" y="1253526"/>
            <a:ext cx="10595797" cy="5960136"/>
          </a:xfrm>
          <a:custGeom>
            <a:avLst/>
            <a:gdLst/>
            <a:ahLst/>
            <a:cxnLst/>
            <a:rect r="r" b="b" t="t" l="l"/>
            <a:pathLst>
              <a:path h="5960136" w="10595797">
                <a:moveTo>
                  <a:pt x="0" y="0"/>
                </a:moveTo>
                <a:lnTo>
                  <a:pt x="10595797" y="0"/>
                </a:lnTo>
                <a:lnTo>
                  <a:pt x="10595797" y="5960135"/>
                </a:lnTo>
                <a:lnTo>
                  <a:pt x="0" y="5960135"/>
                </a:lnTo>
                <a:lnTo>
                  <a:pt x="0" y="0"/>
                </a:lnTo>
                <a:close/>
              </a:path>
            </a:pathLst>
          </a:custGeom>
          <a:blipFill>
            <a:blip r:embed="rId2"/>
            <a:stretch>
              <a:fillRect l="0" t="0" r="0" b="0"/>
            </a:stretch>
          </a:blipFill>
        </p:spPr>
      </p:sp>
      <p:sp>
        <p:nvSpPr>
          <p:cNvPr name="TextBox 3" id="3"/>
          <p:cNvSpPr txBox="true"/>
          <p:nvPr/>
        </p:nvSpPr>
        <p:spPr>
          <a:xfrm rot="0">
            <a:off x="1028700" y="1257168"/>
            <a:ext cx="5122944" cy="1181102"/>
          </a:xfrm>
          <a:prstGeom prst="rect">
            <a:avLst/>
          </a:prstGeom>
        </p:spPr>
        <p:txBody>
          <a:bodyPr anchor="t" rtlCol="false" tIns="0" lIns="0" bIns="0" rIns="0">
            <a:spAutoFit/>
          </a:bodyPr>
          <a:lstStyle/>
          <a:p>
            <a:pPr algn="l" marL="0" indent="0" lvl="0">
              <a:lnSpc>
                <a:spcPts val="8925"/>
              </a:lnSpc>
            </a:pPr>
            <a:r>
              <a:rPr lang="en-US" sz="8500">
                <a:solidFill>
                  <a:srgbClr val="051D40"/>
                </a:solidFill>
                <a:latin typeface="Open Sans Extra Bold"/>
                <a:ea typeface="Open Sans Extra Bold"/>
                <a:cs typeface="Open Sans Extra Bold"/>
                <a:sym typeface="Open Sans Extra Bold"/>
              </a:rPr>
              <a:t>Dswitch</a:t>
            </a:r>
          </a:p>
        </p:txBody>
      </p:sp>
      <p:sp>
        <p:nvSpPr>
          <p:cNvPr name="TextBox 4" id="4"/>
          <p:cNvSpPr txBox="true"/>
          <p:nvPr/>
        </p:nvSpPr>
        <p:spPr>
          <a:xfrm rot="0">
            <a:off x="1028700" y="3981536"/>
            <a:ext cx="5168852" cy="2956517"/>
          </a:xfrm>
          <a:prstGeom prst="rect">
            <a:avLst/>
          </a:prstGeom>
        </p:spPr>
        <p:txBody>
          <a:bodyPr anchor="t" rtlCol="false" tIns="0" lIns="0" bIns="0" rIns="0">
            <a:spAutoFit/>
          </a:bodyPr>
          <a:lstStyle/>
          <a:p>
            <a:pPr algn="l" marL="0" indent="0" lvl="0">
              <a:lnSpc>
                <a:spcPts val="2942"/>
              </a:lnSpc>
            </a:pPr>
            <a:r>
              <a:rPr lang="en-US" sz="2101">
                <a:solidFill>
                  <a:srgbClr val="051D40"/>
                </a:solidFill>
                <a:latin typeface="Open Sans Extra Bold"/>
                <a:ea typeface="Open Sans Extra Bold"/>
                <a:cs typeface="Open Sans Extra Bold"/>
                <a:sym typeface="Open Sans Extra Bold"/>
              </a:rPr>
              <a:t>Dswitch là một công ty công nghệ có trụ sở tại Israel, chuyên cung cấp giải pháp quản lý hạ tầng mạng và bảo mật cho doanh nghiệp. Các sản phẩm của Dswitch tập trung vào việc cung cấp các giải pháp đơn giản, hiệu quả và an toàn để quản lý môi trường mạng phức tạp của các tổ chức.</a:t>
            </a:r>
          </a:p>
        </p:txBody>
      </p:sp>
      <p:sp>
        <p:nvSpPr>
          <p:cNvPr name="AutoShape 5" id="5"/>
          <p:cNvSpPr/>
          <p:nvPr/>
        </p:nvSpPr>
        <p:spPr>
          <a:xfrm>
            <a:off x="1028700" y="3228846"/>
            <a:ext cx="5122944" cy="0"/>
          </a:xfrm>
          <a:prstGeom prst="line">
            <a:avLst/>
          </a:prstGeom>
          <a:ln cap="flat" w="38100">
            <a:solidFill>
              <a:srgbClr val="504B2C"/>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296022" y="6568260"/>
            <a:ext cx="3296071" cy="946825"/>
            <a:chOff x="0" y="0"/>
            <a:chExt cx="922973" cy="265132"/>
          </a:xfrm>
        </p:grpSpPr>
        <p:sp>
          <p:nvSpPr>
            <p:cNvPr name="Freeform 3" id="3"/>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4" id="4"/>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5506781" y="2267663"/>
            <a:ext cx="7274437" cy="771523"/>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name="Freeform 6" id="6"/>
          <p:cNvSpPr/>
          <p:nvPr/>
        </p:nvSpPr>
        <p:spPr>
          <a:xfrm flipH="false" flipV="false" rot="0">
            <a:off x="2296022" y="340717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2"/>
            <a:stretch>
              <a:fillRect l="0" t="-2135" r="0" b="-2135"/>
            </a:stretch>
          </a:blipFill>
        </p:spPr>
      </p:sp>
      <p:grpSp>
        <p:nvGrpSpPr>
          <p:cNvPr name="Group 7" id="7"/>
          <p:cNvGrpSpPr/>
          <p:nvPr/>
        </p:nvGrpSpPr>
        <p:grpSpPr>
          <a:xfrm rot="0">
            <a:off x="5763334" y="6568260"/>
            <a:ext cx="3296071" cy="946825"/>
            <a:chOff x="0" y="0"/>
            <a:chExt cx="922973" cy="265132"/>
          </a:xfrm>
        </p:grpSpPr>
        <p:sp>
          <p:nvSpPr>
            <p:cNvPr name="Freeform 8" id="8"/>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9" id="9"/>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0" id="10"/>
          <p:cNvSpPr/>
          <p:nvPr/>
        </p:nvSpPr>
        <p:spPr>
          <a:xfrm flipH="false" flipV="false" rot="0">
            <a:off x="5763334" y="340717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3"/>
            <a:stretch>
              <a:fillRect l="0" t="-2135" r="0" b="-2135"/>
            </a:stretch>
          </a:blipFill>
        </p:spPr>
      </p:sp>
      <p:grpSp>
        <p:nvGrpSpPr>
          <p:cNvPr name="Group 11" id="11"/>
          <p:cNvGrpSpPr/>
          <p:nvPr/>
        </p:nvGrpSpPr>
        <p:grpSpPr>
          <a:xfrm rot="0">
            <a:off x="9229621" y="6568260"/>
            <a:ext cx="3296071" cy="946825"/>
            <a:chOff x="0" y="0"/>
            <a:chExt cx="922973" cy="265132"/>
          </a:xfrm>
        </p:grpSpPr>
        <p:sp>
          <p:nvSpPr>
            <p:cNvPr name="Freeform 12" id="12"/>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3" id="13"/>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9229621" y="3407171"/>
            <a:ext cx="3296071" cy="3161089"/>
          </a:xfrm>
          <a:custGeom>
            <a:avLst/>
            <a:gdLst/>
            <a:ahLst/>
            <a:cxnLst/>
            <a:rect r="r" b="b" t="t" l="l"/>
            <a:pathLst>
              <a:path h="3161089" w="3296071">
                <a:moveTo>
                  <a:pt x="0" y="0"/>
                </a:moveTo>
                <a:lnTo>
                  <a:pt x="3296070" y="0"/>
                </a:lnTo>
                <a:lnTo>
                  <a:pt x="3296070" y="3161089"/>
                </a:lnTo>
                <a:lnTo>
                  <a:pt x="0" y="3161089"/>
                </a:lnTo>
                <a:lnTo>
                  <a:pt x="0" y="0"/>
                </a:lnTo>
                <a:close/>
              </a:path>
            </a:pathLst>
          </a:custGeom>
          <a:blipFill>
            <a:blip r:embed="rId4"/>
            <a:stretch>
              <a:fillRect l="0" t="-19597" r="0" b="-19597"/>
            </a:stretch>
          </a:blipFill>
        </p:spPr>
      </p:sp>
      <p:grpSp>
        <p:nvGrpSpPr>
          <p:cNvPr name="Group 15" id="15"/>
          <p:cNvGrpSpPr/>
          <p:nvPr/>
        </p:nvGrpSpPr>
        <p:grpSpPr>
          <a:xfrm rot="0">
            <a:off x="12695907" y="6568260"/>
            <a:ext cx="3296071" cy="946825"/>
            <a:chOff x="0" y="0"/>
            <a:chExt cx="922973" cy="265132"/>
          </a:xfrm>
        </p:grpSpPr>
        <p:sp>
          <p:nvSpPr>
            <p:cNvPr name="Freeform 16" id="16"/>
            <p:cNvSpPr/>
            <p:nvPr/>
          </p:nvSpPr>
          <p:spPr>
            <a:xfrm flipH="false" flipV="false" rot="0">
              <a:off x="0" y="0"/>
              <a:ext cx="922973" cy="265132"/>
            </a:xfrm>
            <a:custGeom>
              <a:avLst/>
              <a:gdLst/>
              <a:ahLst/>
              <a:cxnLst/>
              <a:rect r="r" b="b" t="t" l="l"/>
              <a:pathLst>
                <a:path h="265132" w="922973">
                  <a:moveTo>
                    <a:pt x="0" y="0"/>
                  </a:moveTo>
                  <a:lnTo>
                    <a:pt x="922973" y="0"/>
                  </a:lnTo>
                  <a:lnTo>
                    <a:pt x="922973" y="265132"/>
                  </a:lnTo>
                  <a:lnTo>
                    <a:pt x="0" y="265132"/>
                  </a:lnTo>
                  <a:close/>
                </a:path>
              </a:pathLst>
            </a:custGeom>
            <a:solidFill>
              <a:srgbClr val="145DA0"/>
            </a:solidFill>
            <a:ln cap="sq">
              <a:noFill/>
              <a:prstDash val="solid"/>
              <a:miter/>
            </a:ln>
          </p:spPr>
        </p:sp>
        <p:sp>
          <p:nvSpPr>
            <p:cNvPr name="TextBox 17" id="17"/>
            <p:cNvSpPr txBox="true"/>
            <p:nvPr/>
          </p:nvSpPr>
          <p:spPr>
            <a:xfrm>
              <a:off x="0" y="-38100"/>
              <a:ext cx="922973" cy="30323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8" id="18"/>
          <p:cNvSpPr/>
          <p:nvPr/>
        </p:nvSpPr>
        <p:spPr>
          <a:xfrm flipH="false" flipV="false" rot="0">
            <a:off x="12695907" y="3407171"/>
            <a:ext cx="3296071" cy="3161089"/>
          </a:xfrm>
          <a:custGeom>
            <a:avLst/>
            <a:gdLst/>
            <a:ahLst/>
            <a:cxnLst/>
            <a:rect r="r" b="b" t="t" l="l"/>
            <a:pathLst>
              <a:path h="3161089" w="3296071">
                <a:moveTo>
                  <a:pt x="0" y="0"/>
                </a:moveTo>
                <a:lnTo>
                  <a:pt x="3296071" y="0"/>
                </a:lnTo>
                <a:lnTo>
                  <a:pt x="3296071" y="3161089"/>
                </a:lnTo>
                <a:lnTo>
                  <a:pt x="0" y="3161089"/>
                </a:lnTo>
                <a:lnTo>
                  <a:pt x="0" y="0"/>
                </a:lnTo>
                <a:close/>
              </a:path>
            </a:pathLst>
          </a:custGeom>
          <a:blipFill>
            <a:blip r:embed="rId5"/>
            <a:stretch>
              <a:fillRect l="0" t="-2135" r="0" b="-2135"/>
            </a:stretch>
          </a:blipFill>
        </p:spPr>
      </p:sp>
      <p:sp>
        <p:nvSpPr>
          <p:cNvPr name="TextBox 19" id="19"/>
          <p:cNvSpPr txBox="true"/>
          <p:nvPr/>
        </p:nvSpPr>
        <p:spPr>
          <a:xfrm rot="0">
            <a:off x="2623334" y="6680913"/>
            <a:ext cx="2641447" cy="368300"/>
          </a:xfrm>
          <a:prstGeom prst="rect">
            <a:avLst/>
          </a:prstGeom>
        </p:spPr>
        <p:txBody>
          <a:bodyPr anchor="t" rtlCol="false" tIns="0" lIns="0" bIns="0" rIns="0">
            <a:spAutoFit/>
          </a:bodyPr>
          <a:lstStyle/>
          <a:p>
            <a:pPr algn="ctr">
              <a:lnSpc>
                <a:spcPts val="2800"/>
              </a:lnSpc>
            </a:pPr>
            <a:r>
              <a:rPr lang="en-US" sz="2000" spc="38">
                <a:solidFill>
                  <a:srgbClr val="FDFDFD"/>
                </a:solidFill>
                <a:latin typeface="Poppins Bold"/>
                <a:ea typeface="Poppins Bold"/>
                <a:cs typeface="Poppins Bold"/>
                <a:sym typeface="Poppins Bold"/>
              </a:rPr>
              <a:t>Lê Nguyễn Gia Phúc</a:t>
            </a:r>
          </a:p>
        </p:txBody>
      </p:sp>
      <p:sp>
        <p:nvSpPr>
          <p:cNvPr name="TextBox 20" id="20"/>
          <p:cNvSpPr txBox="true"/>
          <p:nvPr/>
        </p:nvSpPr>
        <p:spPr>
          <a:xfrm rot="0">
            <a:off x="2623334" y="705224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Leader</a:t>
            </a:r>
          </a:p>
        </p:txBody>
      </p:sp>
      <p:sp>
        <p:nvSpPr>
          <p:cNvPr name="TextBox 21" id="21"/>
          <p:cNvSpPr txBox="true"/>
          <p:nvPr/>
        </p:nvSpPr>
        <p:spPr>
          <a:xfrm rot="0">
            <a:off x="6090646" y="6680913"/>
            <a:ext cx="2641447" cy="368300"/>
          </a:xfrm>
          <a:prstGeom prst="rect">
            <a:avLst/>
          </a:prstGeom>
        </p:spPr>
        <p:txBody>
          <a:bodyPr anchor="t" rtlCol="false" tIns="0" lIns="0" bIns="0" rIns="0">
            <a:spAutoFit/>
          </a:bodyPr>
          <a:lstStyle/>
          <a:p>
            <a:pPr algn="ctr">
              <a:lnSpc>
                <a:spcPts val="2800"/>
              </a:lnSpc>
            </a:pPr>
            <a:r>
              <a:rPr lang="en-US" sz="2000" spc="38">
                <a:solidFill>
                  <a:srgbClr val="FDFDFD"/>
                </a:solidFill>
                <a:latin typeface="Poppins Bold"/>
                <a:ea typeface="Poppins Bold"/>
                <a:cs typeface="Poppins Bold"/>
                <a:sym typeface="Poppins Bold"/>
              </a:rPr>
              <a:t>Trần Đức Thịnh</a:t>
            </a:r>
          </a:p>
        </p:txBody>
      </p:sp>
      <p:sp>
        <p:nvSpPr>
          <p:cNvPr name="TextBox 22" id="22"/>
          <p:cNvSpPr txBox="true"/>
          <p:nvPr/>
        </p:nvSpPr>
        <p:spPr>
          <a:xfrm rot="0">
            <a:off x="6090646" y="705224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Member</a:t>
            </a:r>
          </a:p>
        </p:txBody>
      </p:sp>
      <p:sp>
        <p:nvSpPr>
          <p:cNvPr name="TextBox 23" id="23"/>
          <p:cNvSpPr txBox="true"/>
          <p:nvPr/>
        </p:nvSpPr>
        <p:spPr>
          <a:xfrm rot="0">
            <a:off x="9556932" y="6680913"/>
            <a:ext cx="2641447" cy="368300"/>
          </a:xfrm>
          <a:prstGeom prst="rect">
            <a:avLst/>
          </a:prstGeom>
        </p:spPr>
        <p:txBody>
          <a:bodyPr anchor="t" rtlCol="false" tIns="0" lIns="0" bIns="0" rIns="0">
            <a:spAutoFit/>
          </a:bodyPr>
          <a:lstStyle/>
          <a:p>
            <a:pPr algn="ctr">
              <a:lnSpc>
                <a:spcPts val="2800"/>
              </a:lnSpc>
            </a:pPr>
            <a:r>
              <a:rPr lang="en-US" sz="2000" spc="38">
                <a:solidFill>
                  <a:srgbClr val="FDFDFD"/>
                </a:solidFill>
                <a:latin typeface="Poppins Bold"/>
                <a:ea typeface="Poppins Bold"/>
                <a:cs typeface="Poppins Bold"/>
                <a:sym typeface="Poppins Bold"/>
              </a:rPr>
              <a:t>Trần Nguyên Anh</a:t>
            </a:r>
          </a:p>
        </p:txBody>
      </p:sp>
      <p:sp>
        <p:nvSpPr>
          <p:cNvPr name="TextBox 24" id="24"/>
          <p:cNvSpPr txBox="true"/>
          <p:nvPr/>
        </p:nvSpPr>
        <p:spPr>
          <a:xfrm rot="0">
            <a:off x="9556932" y="705224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Member</a:t>
            </a:r>
          </a:p>
        </p:txBody>
      </p:sp>
      <p:sp>
        <p:nvSpPr>
          <p:cNvPr name="TextBox 25" id="25"/>
          <p:cNvSpPr txBox="true"/>
          <p:nvPr/>
        </p:nvSpPr>
        <p:spPr>
          <a:xfrm rot="0">
            <a:off x="13023219" y="6680913"/>
            <a:ext cx="2641447" cy="368300"/>
          </a:xfrm>
          <a:prstGeom prst="rect">
            <a:avLst/>
          </a:prstGeom>
        </p:spPr>
        <p:txBody>
          <a:bodyPr anchor="t" rtlCol="false" tIns="0" lIns="0" bIns="0" rIns="0">
            <a:spAutoFit/>
          </a:bodyPr>
          <a:lstStyle/>
          <a:p>
            <a:pPr algn="ctr">
              <a:lnSpc>
                <a:spcPts val="2800"/>
              </a:lnSpc>
            </a:pPr>
            <a:r>
              <a:rPr lang="en-US" sz="2000" spc="38">
                <a:solidFill>
                  <a:srgbClr val="FDFDFD"/>
                </a:solidFill>
                <a:latin typeface="Poppins Bold"/>
                <a:ea typeface="Poppins Bold"/>
                <a:cs typeface="Poppins Bold"/>
                <a:sym typeface="Poppins Bold"/>
              </a:rPr>
              <a:t>Nguyễn Tấn Phát</a:t>
            </a:r>
          </a:p>
        </p:txBody>
      </p:sp>
      <p:sp>
        <p:nvSpPr>
          <p:cNvPr name="TextBox 26" id="26"/>
          <p:cNvSpPr txBox="true"/>
          <p:nvPr/>
        </p:nvSpPr>
        <p:spPr>
          <a:xfrm rot="0">
            <a:off x="13023219" y="7052241"/>
            <a:ext cx="2641447" cy="283516"/>
          </a:xfrm>
          <a:prstGeom prst="rect">
            <a:avLst/>
          </a:prstGeom>
        </p:spPr>
        <p:txBody>
          <a:bodyPr anchor="t" rtlCol="false" tIns="0" lIns="0" bIns="0" rIns="0">
            <a:spAutoFit/>
          </a:bodyPr>
          <a:lstStyle/>
          <a:p>
            <a:pPr algn="ctr">
              <a:lnSpc>
                <a:spcPts val="2223"/>
              </a:lnSpc>
            </a:pPr>
            <a:r>
              <a:rPr lang="en-US" sz="1587" spc="-31">
                <a:solidFill>
                  <a:srgbClr val="FDFDFD"/>
                </a:solidFill>
                <a:latin typeface="Poppins"/>
                <a:ea typeface="Poppins"/>
                <a:cs typeface="Poppins"/>
                <a:sym typeface="Poppins"/>
              </a:rPr>
              <a:t>Member</a:t>
            </a:r>
          </a:p>
        </p:txBody>
      </p:sp>
      <p:grpSp>
        <p:nvGrpSpPr>
          <p:cNvPr name="Group 27" id="27"/>
          <p:cNvGrpSpPr/>
          <p:nvPr/>
        </p:nvGrpSpPr>
        <p:grpSpPr>
          <a:xfrm rot="0">
            <a:off x="-1766494" y="9340175"/>
            <a:ext cx="21820987" cy="946825"/>
            <a:chOff x="0" y="0"/>
            <a:chExt cx="6110362" cy="265132"/>
          </a:xfrm>
        </p:grpSpPr>
        <p:sp>
          <p:nvSpPr>
            <p:cNvPr name="Freeform 28" id="28"/>
            <p:cNvSpPr/>
            <p:nvPr/>
          </p:nvSpPr>
          <p:spPr>
            <a:xfrm flipH="false" flipV="false" rot="0">
              <a:off x="0" y="0"/>
              <a:ext cx="6110362" cy="265132"/>
            </a:xfrm>
            <a:custGeom>
              <a:avLst/>
              <a:gdLst/>
              <a:ahLst/>
              <a:cxnLst/>
              <a:rect r="r" b="b" t="t" l="l"/>
              <a:pathLst>
                <a:path h="265132" w="6110362">
                  <a:moveTo>
                    <a:pt x="0" y="0"/>
                  </a:moveTo>
                  <a:lnTo>
                    <a:pt x="6110362" y="0"/>
                  </a:lnTo>
                  <a:lnTo>
                    <a:pt x="6110362" y="265132"/>
                  </a:lnTo>
                  <a:lnTo>
                    <a:pt x="0" y="265132"/>
                  </a:lnTo>
                  <a:close/>
                </a:path>
              </a:pathLst>
            </a:custGeom>
            <a:solidFill>
              <a:srgbClr val="145DA0"/>
            </a:solidFill>
            <a:ln cap="sq">
              <a:noFill/>
              <a:prstDash val="solid"/>
              <a:miter/>
            </a:ln>
          </p:spPr>
        </p:sp>
        <p:sp>
          <p:nvSpPr>
            <p:cNvPr name="TextBox 29" id="29"/>
            <p:cNvSpPr txBox="true"/>
            <p:nvPr/>
          </p:nvSpPr>
          <p:spPr>
            <a:xfrm>
              <a:off x="0" y="-38100"/>
              <a:ext cx="6110362" cy="30323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0" id="30"/>
          <p:cNvGrpSpPr/>
          <p:nvPr/>
        </p:nvGrpSpPr>
        <p:grpSpPr>
          <a:xfrm rot="0">
            <a:off x="-1766494" y="-816076"/>
            <a:ext cx="21820987" cy="1762900"/>
            <a:chOff x="0" y="0"/>
            <a:chExt cx="6110362" cy="493651"/>
          </a:xfrm>
        </p:grpSpPr>
        <p:sp>
          <p:nvSpPr>
            <p:cNvPr name="Freeform 31" id="31"/>
            <p:cNvSpPr/>
            <p:nvPr/>
          </p:nvSpPr>
          <p:spPr>
            <a:xfrm flipH="false" flipV="false" rot="0">
              <a:off x="0" y="0"/>
              <a:ext cx="6110362" cy="493651"/>
            </a:xfrm>
            <a:custGeom>
              <a:avLst/>
              <a:gdLst/>
              <a:ahLst/>
              <a:cxnLst/>
              <a:rect r="r" b="b" t="t" l="l"/>
              <a:pathLst>
                <a:path h="493651" w="6110362">
                  <a:moveTo>
                    <a:pt x="0" y="0"/>
                  </a:moveTo>
                  <a:lnTo>
                    <a:pt x="6110362" y="0"/>
                  </a:lnTo>
                  <a:lnTo>
                    <a:pt x="6110362" y="493651"/>
                  </a:lnTo>
                  <a:lnTo>
                    <a:pt x="0" y="493651"/>
                  </a:lnTo>
                  <a:close/>
                </a:path>
              </a:pathLst>
            </a:custGeom>
            <a:solidFill>
              <a:srgbClr val="145DA0"/>
            </a:solidFill>
            <a:ln cap="sq">
              <a:noFill/>
              <a:prstDash val="solid"/>
              <a:miter/>
            </a:ln>
          </p:spPr>
        </p:sp>
        <p:sp>
          <p:nvSpPr>
            <p:cNvPr name="TextBox 32" id="32"/>
            <p:cNvSpPr txBox="true"/>
            <p:nvPr/>
          </p:nvSpPr>
          <p:spPr>
            <a:xfrm>
              <a:off x="0" y="-38100"/>
              <a:ext cx="6110362" cy="531751"/>
            </a:xfrm>
            <a:prstGeom prst="rect">
              <a:avLst/>
            </a:prstGeom>
          </p:spPr>
          <p:txBody>
            <a:bodyPr anchor="ctr" rtlCol="false" tIns="50800" lIns="50800" bIns="50800" rIns="50800"/>
            <a:lstStyle/>
            <a:p>
              <a:pPr algn="ctr" marL="0" indent="0" lvl="0">
                <a:lnSpc>
                  <a:spcPts val="2659"/>
                </a:lnSpc>
                <a:spcBef>
                  <a:spcPct val="0"/>
                </a:spcBef>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0187054" y="5334000"/>
            <a:ext cx="7057893" cy="3924300"/>
          </a:xfrm>
          <a:custGeom>
            <a:avLst/>
            <a:gdLst/>
            <a:ahLst/>
            <a:cxnLst/>
            <a:rect r="r" b="b" t="t" l="l"/>
            <a:pathLst>
              <a:path h="3924300" w="7057893">
                <a:moveTo>
                  <a:pt x="0" y="0"/>
                </a:moveTo>
                <a:lnTo>
                  <a:pt x="7057892" y="0"/>
                </a:lnTo>
                <a:lnTo>
                  <a:pt x="7057892" y="3924300"/>
                </a:lnTo>
                <a:lnTo>
                  <a:pt x="0" y="3924300"/>
                </a:lnTo>
                <a:lnTo>
                  <a:pt x="0" y="0"/>
                </a:lnTo>
                <a:close/>
              </a:path>
            </a:pathLst>
          </a:custGeom>
          <a:blipFill>
            <a:blip r:embed="rId2"/>
            <a:stretch>
              <a:fillRect l="0" t="0" r="0" b="-2155"/>
            </a:stretch>
          </a:blipFill>
        </p:spPr>
      </p:sp>
      <p:sp>
        <p:nvSpPr>
          <p:cNvPr name="Freeform 3" id="3"/>
          <p:cNvSpPr/>
          <p:nvPr/>
        </p:nvSpPr>
        <p:spPr>
          <a:xfrm flipH="false" flipV="false" rot="0">
            <a:off x="10227733" y="1028700"/>
            <a:ext cx="6976533" cy="3924300"/>
          </a:xfrm>
          <a:custGeom>
            <a:avLst/>
            <a:gdLst/>
            <a:ahLst/>
            <a:cxnLst/>
            <a:rect r="r" b="b" t="t" l="l"/>
            <a:pathLst>
              <a:path h="3924300" w="6976533">
                <a:moveTo>
                  <a:pt x="0" y="0"/>
                </a:moveTo>
                <a:lnTo>
                  <a:pt x="6976534" y="0"/>
                </a:lnTo>
                <a:lnTo>
                  <a:pt x="6976534" y="3924300"/>
                </a:lnTo>
                <a:lnTo>
                  <a:pt x="0" y="3924300"/>
                </a:lnTo>
                <a:lnTo>
                  <a:pt x="0" y="0"/>
                </a:lnTo>
                <a:close/>
              </a:path>
            </a:pathLst>
          </a:custGeom>
          <a:blipFill>
            <a:blip r:embed="rId3"/>
            <a:stretch>
              <a:fillRect l="0" t="0" r="0" b="0"/>
            </a:stretch>
          </a:blipFill>
        </p:spPr>
      </p:sp>
      <p:sp>
        <p:nvSpPr>
          <p:cNvPr name="TextBox 4" id="4"/>
          <p:cNvSpPr txBox="true"/>
          <p:nvPr/>
        </p:nvSpPr>
        <p:spPr>
          <a:xfrm rot="0">
            <a:off x="1028700" y="862314"/>
            <a:ext cx="7028710" cy="857250"/>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051D40"/>
                </a:solidFill>
                <a:latin typeface="Open Sans Extra Bold"/>
                <a:ea typeface="Open Sans Extra Bold"/>
                <a:cs typeface="Open Sans Extra Bold"/>
                <a:sym typeface="Open Sans Extra Bold"/>
              </a:rPr>
              <a:t>Cluster01</a:t>
            </a:r>
          </a:p>
        </p:txBody>
      </p:sp>
      <p:sp>
        <p:nvSpPr>
          <p:cNvPr name="TextBox 5" id="5"/>
          <p:cNvSpPr txBox="true"/>
          <p:nvPr/>
        </p:nvSpPr>
        <p:spPr>
          <a:xfrm rot="0">
            <a:off x="883162" y="2180160"/>
            <a:ext cx="7718010" cy="6460522"/>
          </a:xfrm>
          <a:prstGeom prst="rect">
            <a:avLst/>
          </a:prstGeom>
        </p:spPr>
        <p:txBody>
          <a:bodyPr anchor="t" rtlCol="false" tIns="0" lIns="0" bIns="0" rIns="0">
            <a:spAutoFit/>
          </a:bodyPr>
          <a:lstStyle/>
          <a:p>
            <a:pPr algn="l" marL="0" indent="0" lvl="0">
              <a:lnSpc>
                <a:spcPts val="2559"/>
              </a:lnSpc>
              <a:spcBef>
                <a:spcPct val="0"/>
              </a:spcBef>
            </a:pPr>
            <a:r>
              <a:rPr lang="en-US" sz="1599">
                <a:solidFill>
                  <a:srgbClr val="051D40"/>
                </a:solidFill>
                <a:latin typeface="Open Sans Extra Bold"/>
                <a:ea typeface="Open Sans Extra Bold"/>
                <a:cs typeface="Open Sans Extra Bold"/>
                <a:sym typeface="Open Sans Extra Bold"/>
              </a:rPr>
              <a:t>Cluster là một thuật ngữ trong lĩnh vực công nghệ thông tin và khoa học máy tính, có nghĩa là một nhóm các đối tượng (chẳng hạn máy tính, máy chủ, hoặc dữ liệu) được tổ chức lại một cách gần nhau để tận dụng tài nguyên và cải thiện hiệu suất làm việc. Cụ thể:</a:t>
            </a:r>
          </a:p>
          <a:p>
            <a:pPr algn="l" marL="0" indent="0" lvl="0">
              <a:lnSpc>
                <a:spcPts val="2559"/>
              </a:lnSpc>
              <a:spcBef>
                <a:spcPct val="0"/>
              </a:spcBef>
            </a:pPr>
          </a:p>
          <a:p>
            <a:pPr algn="l" marL="345423" indent="-172712" lvl="1">
              <a:lnSpc>
                <a:spcPts val="2559"/>
              </a:lnSpc>
              <a:spcBef>
                <a:spcPct val="0"/>
              </a:spcBef>
              <a:buAutoNum type="arabicPeriod" startAt="1"/>
            </a:pPr>
            <a:r>
              <a:rPr lang="en-US" sz="1599">
                <a:solidFill>
                  <a:srgbClr val="051D40"/>
                </a:solidFill>
                <a:latin typeface="Open Sans Extra Bold"/>
                <a:ea typeface="Open Sans Extra Bold"/>
                <a:cs typeface="Open Sans Extra Bold"/>
                <a:sym typeface="Open Sans Extra Bold"/>
              </a:rPr>
              <a:t>Cluster máy chủ: Là một nhóm các máy chủ hoạt động cùng nhau nhằm cung cấp các dịch vụ mạng và ứng dụng trên nền tảng phân tán. Các máy chủ trong cluster thường được cấu hình để cùng chia sẻ công việc, tăng tính sẵn sàng và khả năng chịu lỗi.</a:t>
            </a:r>
          </a:p>
          <a:p>
            <a:pPr algn="l" marL="345423" indent="-172712" lvl="1">
              <a:lnSpc>
                <a:spcPts val="2559"/>
              </a:lnSpc>
              <a:spcBef>
                <a:spcPct val="0"/>
              </a:spcBef>
              <a:buAutoNum type="arabicPeriod" startAt="1"/>
            </a:pPr>
            <a:r>
              <a:rPr lang="en-US" sz="1599">
                <a:solidFill>
                  <a:srgbClr val="051D40"/>
                </a:solidFill>
                <a:latin typeface="Open Sans Extra Bold"/>
                <a:ea typeface="Open Sans Extra Bold"/>
                <a:cs typeface="Open Sans Extra Bold"/>
                <a:sym typeface="Open Sans Extra Bold"/>
              </a:rPr>
              <a:t>Cluster dữ liệu: Là một nhóm các dữ liệu hoặc tập tin có liên quan được lưu trữ hoặc xử lý cùng nhau để tăng tốc quá trình truy xuất và xử lý. Việc phân tán dữ liệu trong cluster giúp cải thiện hiệu suất truy xuất và đáp ứng nhu cầu của các ứng dụng có tải cao.</a:t>
            </a:r>
          </a:p>
          <a:p>
            <a:pPr algn="l" marL="345423" indent="-172712" lvl="1">
              <a:lnSpc>
                <a:spcPts val="2559"/>
              </a:lnSpc>
              <a:spcBef>
                <a:spcPct val="0"/>
              </a:spcBef>
              <a:buAutoNum type="arabicPeriod" startAt="1"/>
            </a:pPr>
            <a:r>
              <a:rPr lang="en-US" sz="1599">
                <a:solidFill>
                  <a:srgbClr val="051D40"/>
                </a:solidFill>
                <a:latin typeface="Open Sans Extra Bold"/>
                <a:ea typeface="Open Sans Extra Bold"/>
                <a:cs typeface="Open Sans Extra Bold"/>
                <a:sym typeface="Open Sans Extra Bold"/>
              </a:rPr>
              <a:t>Cluster phần mềm: Là một nhóm các phần mềm độc lập nhưng có thể liên kết với nhau để cùng hoạt động và chia sẻ tài nguyên như cơ sở dữ liệu, máy chủ, hoặc dịch vụ.</a:t>
            </a:r>
          </a:p>
          <a:p>
            <a:pPr algn="l" marL="0" indent="0" lvl="0">
              <a:lnSpc>
                <a:spcPts val="2559"/>
              </a:lnSpc>
              <a:spcBef>
                <a:spcPct val="0"/>
              </a:spcBef>
            </a:pPr>
          </a:p>
          <a:p>
            <a:pPr algn="l" marL="0" indent="0" lvl="0">
              <a:lnSpc>
                <a:spcPts val="2559"/>
              </a:lnSpc>
              <a:spcBef>
                <a:spcPct val="0"/>
              </a:spcBef>
            </a:pPr>
            <a:r>
              <a:rPr lang="en-US" sz="1599">
                <a:solidFill>
                  <a:srgbClr val="051D40"/>
                </a:solidFill>
                <a:latin typeface="Open Sans Extra Bold"/>
                <a:ea typeface="Open Sans Extra Bold"/>
                <a:cs typeface="Open Sans Extra Bold"/>
                <a:sym typeface="Open Sans Extra Bold"/>
              </a:rPr>
              <a:t>Cluster giúp tối ưu hóa việc sử dụng tài nguyên và tăng tính sẵn sàng của hệ thống, đồng thời cung cấp sự dự phòng và khả năng mở rộng linh hoạt cho các ứng dụng và mạng lưới phức tạp.</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288000" y="-1256179"/>
            <a:ext cx="12523773" cy="1252377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810000" y="6350000"/>
                  </a:moveTo>
                  <a:lnTo>
                    <a:pt x="2540000" y="6350000"/>
                  </a:lnTo>
                  <a:cubicBezTo>
                    <a:pt x="1136650" y="6350000"/>
                    <a:pt x="0" y="5213350"/>
                    <a:pt x="0" y="3810000"/>
                  </a:cubicBezTo>
                  <a:lnTo>
                    <a:pt x="0" y="2540000"/>
                  </a:lnTo>
                  <a:cubicBezTo>
                    <a:pt x="0" y="1136650"/>
                    <a:pt x="1136650" y="0"/>
                    <a:pt x="2540000" y="0"/>
                  </a:cubicBezTo>
                  <a:lnTo>
                    <a:pt x="3810000" y="0"/>
                  </a:lnTo>
                  <a:cubicBezTo>
                    <a:pt x="5213350" y="0"/>
                    <a:pt x="6350000" y="1136650"/>
                    <a:pt x="6350000" y="2540000"/>
                  </a:cubicBezTo>
                  <a:lnTo>
                    <a:pt x="6350000" y="3810000"/>
                  </a:lnTo>
                  <a:cubicBezTo>
                    <a:pt x="6350000" y="5213350"/>
                    <a:pt x="5213350" y="6350000"/>
                    <a:pt x="3810000" y="6350000"/>
                  </a:cubicBezTo>
                  <a:close/>
                </a:path>
              </a:pathLst>
            </a:custGeom>
            <a:solidFill>
              <a:srgbClr val="000000">
                <a:alpha val="0"/>
              </a:srgbClr>
            </a:solidFill>
            <a:ln w="12700">
              <a:solidFill>
                <a:srgbClr val="000000"/>
              </a:solidFill>
            </a:ln>
          </p:spPr>
        </p:sp>
        <p:sp>
          <p:nvSpPr>
            <p:cNvPr name="Freeform 4" id="4"/>
            <p:cNvSpPr/>
            <p:nvPr/>
          </p:nvSpPr>
          <p:spPr>
            <a:xfrm flipH="false" flipV="false" rot="0">
              <a:off x="0" y="0"/>
              <a:ext cx="6350000" cy="6350000"/>
            </a:xfrm>
            <a:custGeom>
              <a:avLst/>
              <a:gdLst/>
              <a:ahLst/>
              <a:cxnLst/>
              <a:rect r="r" b="b" t="t" l="l"/>
              <a:pathLst>
                <a:path h="6350000" w="6350000">
                  <a:moveTo>
                    <a:pt x="3810000" y="19050"/>
                  </a:moveTo>
                  <a:cubicBezTo>
                    <a:pt x="4150360" y="19050"/>
                    <a:pt x="4480560" y="85090"/>
                    <a:pt x="4791710" y="217170"/>
                  </a:cubicBezTo>
                  <a:cubicBezTo>
                    <a:pt x="5091430" y="344170"/>
                    <a:pt x="5361940" y="525780"/>
                    <a:pt x="5593080" y="756920"/>
                  </a:cubicBezTo>
                  <a:cubicBezTo>
                    <a:pt x="5824220" y="988060"/>
                    <a:pt x="6005830" y="1258570"/>
                    <a:pt x="6132830" y="1558290"/>
                  </a:cubicBezTo>
                  <a:cubicBezTo>
                    <a:pt x="6263640" y="1869440"/>
                    <a:pt x="6330950" y="2199640"/>
                    <a:pt x="6330950" y="2540000"/>
                  </a:cubicBezTo>
                  <a:lnTo>
                    <a:pt x="6330950" y="3810000"/>
                  </a:lnTo>
                  <a:cubicBezTo>
                    <a:pt x="6330950" y="4150360"/>
                    <a:pt x="6264910" y="4480560"/>
                    <a:pt x="6132830" y="4791710"/>
                  </a:cubicBezTo>
                  <a:cubicBezTo>
                    <a:pt x="6005830" y="5091430"/>
                    <a:pt x="5824220" y="5361940"/>
                    <a:pt x="5593080" y="5593080"/>
                  </a:cubicBezTo>
                  <a:cubicBezTo>
                    <a:pt x="5361940" y="5824220"/>
                    <a:pt x="5091430" y="6005830"/>
                    <a:pt x="4791710" y="6132830"/>
                  </a:cubicBezTo>
                  <a:cubicBezTo>
                    <a:pt x="4480560" y="6263640"/>
                    <a:pt x="4150360" y="6330950"/>
                    <a:pt x="3810000" y="6330950"/>
                  </a:cubicBezTo>
                  <a:lnTo>
                    <a:pt x="2540000" y="6330950"/>
                  </a:lnTo>
                  <a:cubicBezTo>
                    <a:pt x="2199640" y="6330950"/>
                    <a:pt x="1869440" y="6264910"/>
                    <a:pt x="1558290" y="6132830"/>
                  </a:cubicBezTo>
                  <a:cubicBezTo>
                    <a:pt x="1258570" y="6005830"/>
                    <a:pt x="988060" y="5824220"/>
                    <a:pt x="756920" y="5593080"/>
                  </a:cubicBezTo>
                  <a:cubicBezTo>
                    <a:pt x="525780" y="5361940"/>
                    <a:pt x="344170" y="5091430"/>
                    <a:pt x="217170" y="4791710"/>
                  </a:cubicBezTo>
                  <a:cubicBezTo>
                    <a:pt x="85090" y="4480560"/>
                    <a:pt x="19050" y="4150360"/>
                    <a:pt x="19050" y="3810000"/>
                  </a:cubicBezTo>
                  <a:lnTo>
                    <a:pt x="19050" y="2540000"/>
                  </a:lnTo>
                  <a:cubicBezTo>
                    <a:pt x="19050" y="2199640"/>
                    <a:pt x="85090" y="1869440"/>
                    <a:pt x="217170" y="1558290"/>
                  </a:cubicBezTo>
                  <a:cubicBezTo>
                    <a:pt x="344170" y="1258570"/>
                    <a:pt x="525780" y="988060"/>
                    <a:pt x="756920" y="756920"/>
                  </a:cubicBezTo>
                  <a:cubicBezTo>
                    <a:pt x="988060" y="525780"/>
                    <a:pt x="1258570" y="344170"/>
                    <a:pt x="1558290" y="217170"/>
                  </a:cubicBezTo>
                  <a:cubicBezTo>
                    <a:pt x="1869440" y="85090"/>
                    <a:pt x="2199640" y="19050"/>
                    <a:pt x="2540000" y="19050"/>
                  </a:cubicBezTo>
                  <a:lnTo>
                    <a:pt x="3810000" y="19050"/>
                  </a:lnTo>
                  <a:moveTo>
                    <a:pt x="3810000" y="0"/>
                  </a:moveTo>
                  <a:lnTo>
                    <a:pt x="2540000" y="0"/>
                  </a:lnTo>
                  <a:cubicBezTo>
                    <a:pt x="1136650" y="0"/>
                    <a:pt x="0" y="1136650"/>
                    <a:pt x="0" y="2540000"/>
                  </a:cubicBezTo>
                  <a:lnTo>
                    <a:pt x="0" y="3810000"/>
                  </a:lnTo>
                  <a:cubicBezTo>
                    <a:pt x="0" y="5213350"/>
                    <a:pt x="1136650" y="6350000"/>
                    <a:pt x="2540000" y="6350000"/>
                  </a:cubicBezTo>
                  <a:lnTo>
                    <a:pt x="3810000" y="6350000"/>
                  </a:lnTo>
                  <a:cubicBezTo>
                    <a:pt x="5213350" y="6350000"/>
                    <a:pt x="6350000" y="5213350"/>
                    <a:pt x="6350000" y="3810000"/>
                  </a:cubicBezTo>
                  <a:lnTo>
                    <a:pt x="6350000" y="2540000"/>
                  </a:lnTo>
                  <a:cubicBezTo>
                    <a:pt x="6350000" y="1136650"/>
                    <a:pt x="5213350" y="0"/>
                    <a:pt x="3810000" y="0"/>
                  </a:cubicBezTo>
                  <a:lnTo>
                    <a:pt x="3810000" y="0"/>
                  </a:lnTo>
                  <a:close/>
                </a:path>
              </a:pathLst>
            </a:custGeom>
            <a:solidFill>
              <a:srgbClr val="142799"/>
            </a:solidFill>
          </p:spPr>
        </p:sp>
      </p:grpSp>
      <p:grpSp>
        <p:nvGrpSpPr>
          <p:cNvPr name="Group 5" id="5"/>
          <p:cNvGrpSpPr/>
          <p:nvPr/>
        </p:nvGrpSpPr>
        <p:grpSpPr>
          <a:xfrm rot="0">
            <a:off x="247242" y="242294"/>
            <a:ext cx="17793515" cy="9802411"/>
            <a:chOff x="0" y="0"/>
            <a:chExt cx="4982580" cy="2744893"/>
          </a:xfrm>
        </p:grpSpPr>
        <p:sp>
          <p:nvSpPr>
            <p:cNvPr name="Freeform 6" id="6"/>
            <p:cNvSpPr/>
            <p:nvPr/>
          </p:nvSpPr>
          <p:spPr>
            <a:xfrm flipH="false" flipV="false" rot="0">
              <a:off x="0" y="0"/>
              <a:ext cx="4982580" cy="2744893"/>
            </a:xfrm>
            <a:custGeom>
              <a:avLst/>
              <a:gdLst/>
              <a:ahLst/>
              <a:cxnLst/>
              <a:rect r="r" b="b" t="t" l="l"/>
              <a:pathLst>
                <a:path h="2744893" w="4982580">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name="TextBox 7" id="7"/>
            <p:cNvSpPr txBox="true"/>
            <p:nvPr/>
          </p:nvSpPr>
          <p:spPr>
            <a:xfrm>
              <a:off x="0" y="-38100"/>
              <a:ext cx="4982580" cy="278299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9418183" y="1028700"/>
            <a:ext cx="8969369" cy="8350483"/>
            <a:chOff x="0" y="0"/>
            <a:chExt cx="6350000" cy="5911850"/>
          </a:xfrm>
        </p:grpSpPr>
        <p:sp>
          <p:nvSpPr>
            <p:cNvPr name="Freeform 9" id="9"/>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2"/>
              <a:stretch>
                <a:fillRect l="-34145" t="0" r="-31613" b="0"/>
              </a:stretch>
            </a:blipFill>
          </p:spPr>
        </p:sp>
      </p:grpSp>
      <p:grpSp>
        <p:nvGrpSpPr>
          <p:cNvPr name="Group 10" id="10"/>
          <p:cNvGrpSpPr/>
          <p:nvPr/>
        </p:nvGrpSpPr>
        <p:grpSpPr>
          <a:xfrm rot="0">
            <a:off x="1761915" y="2011208"/>
            <a:ext cx="6619923" cy="6264584"/>
            <a:chOff x="0" y="0"/>
            <a:chExt cx="8826564" cy="8352778"/>
          </a:xfrm>
        </p:grpSpPr>
        <p:sp>
          <p:nvSpPr>
            <p:cNvPr name="TextBox 11" id="11"/>
            <p:cNvSpPr txBox="true"/>
            <p:nvPr/>
          </p:nvSpPr>
          <p:spPr>
            <a:xfrm rot="0">
              <a:off x="0" y="4510440"/>
              <a:ext cx="8826564" cy="3842339"/>
            </a:xfrm>
            <a:prstGeom prst="rect">
              <a:avLst/>
            </a:prstGeom>
          </p:spPr>
          <p:txBody>
            <a:bodyPr anchor="t" rtlCol="false" tIns="0" lIns="0" bIns="0" rIns="0">
              <a:spAutoFit/>
            </a:bodyPr>
            <a:lstStyle/>
            <a:p>
              <a:pPr algn="l" marL="0" indent="0" lvl="0">
                <a:lnSpc>
                  <a:spcPts val="2879"/>
                </a:lnSpc>
              </a:pPr>
              <a:r>
                <a:rPr lang="en-US" sz="2215">
                  <a:solidFill>
                    <a:srgbClr val="051D40"/>
                  </a:solidFill>
                  <a:latin typeface="Open Sans Extra Bold"/>
                  <a:ea typeface="Open Sans Extra Bold"/>
                  <a:cs typeface="Open Sans Extra Bold"/>
                  <a:sym typeface="Open Sans Extra Bold"/>
                </a:rPr>
                <a:t>Tự động hóa điện toán đám mây là việc sử dụng phần mềm và công cụ để thực hiện các tác vụ quản lý và vận hành trên môi trường đám mây một cách tự động, thay vì thực hiện thủ công. Điều này giúp tiết kiệm thời gian, giảm lỗi và tăng hiệu quả trong việc triển khai, mở rộng, giám sát và bảo trì các tài nguyên đám mây.</a:t>
              </a:r>
            </a:p>
          </p:txBody>
        </p:sp>
        <p:sp>
          <p:nvSpPr>
            <p:cNvPr name="TextBox 12" id="12"/>
            <p:cNvSpPr txBox="true"/>
            <p:nvPr/>
          </p:nvSpPr>
          <p:spPr>
            <a:xfrm rot="0">
              <a:off x="0" y="85725"/>
              <a:ext cx="8826564" cy="3419475"/>
            </a:xfrm>
            <a:prstGeom prst="rect">
              <a:avLst/>
            </a:prstGeom>
          </p:spPr>
          <p:txBody>
            <a:bodyPr anchor="t" rtlCol="false" tIns="0" lIns="0" bIns="0" rIns="0">
              <a:spAutoFit/>
            </a:bodyPr>
            <a:lstStyle/>
            <a:p>
              <a:pPr algn="l" marL="0" indent="0" lvl="0">
                <a:lnSpc>
                  <a:spcPts val="9900"/>
                </a:lnSpc>
              </a:pPr>
              <a:r>
                <a:rPr lang="en-US" sz="9000">
                  <a:solidFill>
                    <a:srgbClr val="051D40"/>
                  </a:solidFill>
                  <a:latin typeface="Open Sans Extra Bold"/>
                  <a:ea typeface="Open Sans Extra Bold"/>
                  <a:cs typeface="Open Sans Extra Bold"/>
                  <a:sym typeface="Open Sans Extra Bold"/>
                </a:rPr>
                <a:t>Tự động hóa</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8990215" y="810330"/>
            <a:ext cx="8541900" cy="8666340"/>
          </a:xfrm>
          <a:custGeom>
            <a:avLst/>
            <a:gdLst/>
            <a:ahLst/>
            <a:cxnLst/>
            <a:rect r="r" b="b" t="t" l="l"/>
            <a:pathLst>
              <a:path h="8666340" w="854190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2832861" y="810330"/>
            <a:ext cx="8541900" cy="8666340"/>
          </a:xfrm>
          <a:custGeom>
            <a:avLst/>
            <a:gdLst/>
            <a:ahLst/>
            <a:cxnLst/>
            <a:rect r="r" b="b" t="t" l="l"/>
            <a:pathLst>
              <a:path h="8666340" w="854190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061529" y="2937389"/>
            <a:ext cx="12164941" cy="4412223"/>
            <a:chOff x="0" y="0"/>
            <a:chExt cx="3203935" cy="1162067"/>
          </a:xfrm>
        </p:grpSpPr>
        <p:sp>
          <p:nvSpPr>
            <p:cNvPr name="Freeform 6" id="6"/>
            <p:cNvSpPr/>
            <p:nvPr/>
          </p:nvSpPr>
          <p:spPr>
            <a:xfrm flipH="false" flipV="false" rot="0">
              <a:off x="0" y="0"/>
              <a:ext cx="3203935" cy="1162067"/>
            </a:xfrm>
            <a:custGeom>
              <a:avLst/>
              <a:gdLst/>
              <a:ahLst/>
              <a:cxnLst/>
              <a:rect r="r" b="b" t="t" l="l"/>
              <a:pathLst>
                <a:path h="1162067" w="3203935">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name="TextBox 7" id="7"/>
            <p:cNvSpPr txBox="true"/>
            <p:nvPr/>
          </p:nvSpPr>
          <p:spPr>
            <a:xfrm>
              <a:off x="0" y="-38100"/>
              <a:ext cx="3203935" cy="1200167"/>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332775" y="3878361"/>
            <a:ext cx="11622449" cy="2273103"/>
          </a:xfrm>
          <a:prstGeom prst="rect">
            <a:avLst/>
          </a:prstGeom>
        </p:spPr>
        <p:txBody>
          <a:bodyPr anchor="t" rtlCol="false" tIns="0" lIns="0" bIns="0" rIns="0">
            <a:spAutoFit/>
          </a:bodyPr>
          <a:lstStyle/>
          <a:p>
            <a:pPr algn="ctr" marL="0" indent="0" lvl="0">
              <a:lnSpc>
                <a:spcPts val="18560"/>
              </a:lnSpc>
              <a:spcBef>
                <a:spcPct val="0"/>
              </a:spcBef>
            </a:pPr>
            <a:r>
              <a:rPr lang="en-US" sz="13257">
                <a:solidFill>
                  <a:srgbClr val="FFFFFF"/>
                </a:solidFill>
                <a:latin typeface="Open Sans Extra Bold"/>
                <a:ea typeface="Open Sans Extra Bold"/>
                <a:cs typeface="Open Sans Extra Bold"/>
                <a:sym typeface="Open Sans Extra Bold"/>
              </a:rPr>
              <a:t>TERRAFORM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10053310" y="1945023"/>
            <a:ext cx="5897852" cy="5897852"/>
          </a:xfrm>
          <a:custGeom>
            <a:avLst/>
            <a:gdLst/>
            <a:ahLst/>
            <a:cxnLst/>
            <a:rect r="r" b="b" t="t" l="l"/>
            <a:pathLst>
              <a:path h="5897852" w="5897852">
                <a:moveTo>
                  <a:pt x="0" y="0"/>
                </a:moveTo>
                <a:lnTo>
                  <a:pt x="5897852" y="0"/>
                </a:lnTo>
                <a:lnTo>
                  <a:pt x="5897852" y="5897852"/>
                </a:lnTo>
                <a:lnTo>
                  <a:pt x="0" y="5897852"/>
                </a:lnTo>
                <a:lnTo>
                  <a:pt x="0" y="0"/>
                </a:lnTo>
                <a:close/>
              </a:path>
            </a:pathLst>
          </a:custGeom>
          <a:blipFill>
            <a:blip r:embed="rId2"/>
            <a:stretch>
              <a:fillRect l="0" t="0" r="0" b="0"/>
            </a:stretch>
          </a:blipFill>
        </p:spPr>
      </p:sp>
      <p:sp>
        <p:nvSpPr>
          <p:cNvPr name="AutoShape 3" id="3"/>
          <p:cNvSpPr/>
          <p:nvPr/>
        </p:nvSpPr>
        <p:spPr>
          <a:xfrm flipV="true">
            <a:off x="0" y="9502690"/>
            <a:ext cx="18288000" cy="94268"/>
          </a:xfrm>
          <a:prstGeom prst="line">
            <a:avLst/>
          </a:prstGeom>
          <a:ln cap="flat" w="19050">
            <a:solidFill>
              <a:srgbClr val="FFFFFF"/>
            </a:solidFill>
            <a:prstDash val="solid"/>
            <a:headEnd type="none" len="sm" w="sm"/>
            <a:tailEnd type="none" len="sm" w="sm"/>
          </a:ln>
        </p:spPr>
      </p:sp>
      <p:grpSp>
        <p:nvGrpSpPr>
          <p:cNvPr name="Group 4" id="4"/>
          <p:cNvGrpSpPr/>
          <p:nvPr/>
        </p:nvGrpSpPr>
        <p:grpSpPr>
          <a:xfrm rot="0">
            <a:off x="1384300" y="2248796"/>
            <a:ext cx="6299200" cy="5290304"/>
            <a:chOff x="0" y="0"/>
            <a:chExt cx="8398933" cy="7053739"/>
          </a:xfrm>
        </p:grpSpPr>
        <p:sp>
          <p:nvSpPr>
            <p:cNvPr name="TextBox 5" id="5"/>
            <p:cNvSpPr txBox="true"/>
            <p:nvPr/>
          </p:nvSpPr>
          <p:spPr>
            <a:xfrm rot="0">
              <a:off x="0" y="190500"/>
              <a:ext cx="5905523" cy="1167765"/>
            </a:xfrm>
            <a:prstGeom prst="rect">
              <a:avLst/>
            </a:prstGeom>
          </p:spPr>
          <p:txBody>
            <a:bodyPr anchor="t" rtlCol="false" tIns="0" lIns="0" bIns="0" rIns="0">
              <a:spAutoFit/>
            </a:bodyPr>
            <a:lstStyle/>
            <a:p>
              <a:pPr algn="l" marL="0" indent="0" lvl="0">
                <a:lnSpc>
                  <a:spcPts val="6063"/>
                </a:lnSpc>
                <a:spcBef>
                  <a:spcPct val="0"/>
                </a:spcBef>
              </a:pPr>
              <a:r>
                <a:rPr lang="en-US" sz="6737" strike="noStrike" u="none">
                  <a:solidFill>
                    <a:srgbClr val="FFFFFF"/>
                  </a:solidFill>
                  <a:latin typeface="Noto Sans Bold"/>
                  <a:ea typeface="Noto Sans Bold"/>
                  <a:cs typeface="Noto Sans Bold"/>
                  <a:sym typeface="Noto Sans Bold"/>
                </a:rPr>
                <a:t>Terraform</a:t>
              </a:r>
            </a:p>
          </p:txBody>
        </p:sp>
        <p:sp>
          <p:nvSpPr>
            <p:cNvPr name="TextBox 6" id="6"/>
            <p:cNvSpPr txBox="true"/>
            <p:nvPr/>
          </p:nvSpPr>
          <p:spPr>
            <a:xfrm rot="0">
              <a:off x="0" y="2024539"/>
              <a:ext cx="8398933" cy="5029200"/>
            </a:xfrm>
            <a:prstGeom prst="rect">
              <a:avLst/>
            </a:prstGeom>
          </p:spPr>
          <p:txBody>
            <a:bodyPr anchor="t" rtlCol="false" tIns="0" lIns="0" bIns="0" rIns="0">
              <a:spAutoFit/>
            </a:bodyPr>
            <a:lstStyle/>
            <a:p>
              <a:pPr algn="l" marL="0" indent="0" lvl="0">
                <a:lnSpc>
                  <a:spcPts val="2718"/>
                </a:lnSpc>
                <a:spcBef>
                  <a:spcPct val="0"/>
                </a:spcBef>
              </a:pPr>
              <a:r>
                <a:rPr lang="en-US" sz="2265" strike="noStrike" u="none">
                  <a:solidFill>
                    <a:srgbClr val="FFFFFF"/>
                  </a:solidFill>
                  <a:latin typeface="Open Sans Extra Bold"/>
                  <a:ea typeface="Open Sans Extra Bold"/>
                  <a:cs typeface="Open Sans Extra Bold"/>
                  <a:sym typeface="Open Sans Extra Bold"/>
                </a:rPr>
                <a:t>Terraform là một công cụ mã hóa cấu hình (Infrastructure as Code - IaC) phát triển bởi HashiCorp. Nó cho phép người dùng định nghĩa và quản lý cơ sở hạ tầng phần mềm một cách tự động và có thể lặp lại, bao gồm cả các dịch vụ đám mây như AWS, Azure, Google Cloud và cả hạ tầng truyền thống như máy chủ và mạng. Terraform giúp đảm bảo việc triển khai hạ tầng nhất quán và đáp ứng nhanh chóng nhu cầu mở rộng của doanh nghiệp.</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080212" cy="10287000"/>
          </a:xfrm>
          <a:custGeom>
            <a:avLst/>
            <a:gdLst/>
            <a:ahLst/>
            <a:cxnLst/>
            <a:rect r="r" b="b" t="t" l="l"/>
            <a:pathLst>
              <a:path h="10287000" w="6080212">
                <a:moveTo>
                  <a:pt x="0" y="0"/>
                </a:moveTo>
                <a:lnTo>
                  <a:pt x="6080212" y="0"/>
                </a:lnTo>
                <a:lnTo>
                  <a:pt x="608021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080212" y="0"/>
            <a:ext cx="12207788" cy="5504973"/>
          </a:xfrm>
          <a:custGeom>
            <a:avLst/>
            <a:gdLst/>
            <a:ahLst/>
            <a:cxnLst/>
            <a:rect r="r" b="b" t="t" l="l"/>
            <a:pathLst>
              <a:path h="5504973" w="12207788">
                <a:moveTo>
                  <a:pt x="0" y="0"/>
                </a:moveTo>
                <a:lnTo>
                  <a:pt x="12207788" y="0"/>
                </a:lnTo>
                <a:lnTo>
                  <a:pt x="12207788" y="5504973"/>
                </a:lnTo>
                <a:lnTo>
                  <a:pt x="0" y="5504973"/>
                </a:lnTo>
                <a:lnTo>
                  <a:pt x="0" y="0"/>
                </a:lnTo>
                <a:close/>
              </a:path>
            </a:pathLst>
          </a:custGeom>
          <a:blipFill>
            <a:blip r:embed="rId3"/>
            <a:stretch>
              <a:fillRect l="0" t="0" r="0" b="0"/>
            </a:stretch>
          </a:blipFill>
        </p:spPr>
      </p:sp>
      <p:sp>
        <p:nvSpPr>
          <p:cNvPr name="Freeform 4" id="4"/>
          <p:cNvSpPr/>
          <p:nvPr/>
        </p:nvSpPr>
        <p:spPr>
          <a:xfrm flipH="false" flipV="false" rot="0">
            <a:off x="6080212" y="6900454"/>
            <a:ext cx="12207788" cy="3386546"/>
          </a:xfrm>
          <a:custGeom>
            <a:avLst/>
            <a:gdLst/>
            <a:ahLst/>
            <a:cxnLst/>
            <a:rect r="r" b="b" t="t" l="l"/>
            <a:pathLst>
              <a:path h="3386546" w="12207788">
                <a:moveTo>
                  <a:pt x="0" y="0"/>
                </a:moveTo>
                <a:lnTo>
                  <a:pt x="12207788" y="0"/>
                </a:lnTo>
                <a:lnTo>
                  <a:pt x="12207788" y="3386546"/>
                </a:lnTo>
                <a:lnTo>
                  <a:pt x="0" y="3386546"/>
                </a:lnTo>
                <a:lnTo>
                  <a:pt x="0" y="0"/>
                </a:lnTo>
                <a:close/>
              </a:path>
            </a:pathLst>
          </a:custGeom>
          <a:blipFill>
            <a:blip r:embed="rId4"/>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428472" cy="10287000"/>
          </a:xfrm>
          <a:custGeom>
            <a:avLst/>
            <a:gdLst/>
            <a:ahLst/>
            <a:cxnLst/>
            <a:rect r="r" b="b" t="t" l="l"/>
            <a:pathLst>
              <a:path h="10287000" w="9428472">
                <a:moveTo>
                  <a:pt x="0" y="0"/>
                </a:moveTo>
                <a:lnTo>
                  <a:pt x="9428472" y="0"/>
                </a:lnTo>
                <a:lnTo>
                  <a:pt x="9428472"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428472" y="0"/>
            <a:ext cx="8859528" cy="6512457"/>
          </a:xfrm>
          <a:custGeom>
            <a:avLst/>
            <a:gdLst/>
            <a:ahLst/>
            <a:cxnLst/>
            <a:rect r="r" b="b" t="t" l="l"/>
            <a:pathLst>
              <a:path h="6512457" w="8859528">
                <a:moveTo>
                  <a:pt x="0" y="0"/>
                </a:moveTo>
                <a:lnTo>
                  <a:pt x="8859528" y="0"/>
                </a:lnTo>
                <a:lnTo>
                  <a:pt x="8859528" y="6512457"/>
                </a:lnTo>
                <a:lnTo>
                  <a:pt x="0" y="6512457"/>
                </a:lnTo>
                <a:lnTo>
                  <a:pt x="0" y="0"/>
                </a:lnTo>
                <a:close/>
              </a:path>
            </a:pathLst>
          </a:custGeom>
          <a:blipFill>
            <a:blip r:embed="rId3"/>
            <a:stretch>
              <a:fillRect l="-2521" t="-504" r="-2521"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0"/>
            <a:ext cx="18288000" cy="10320950"/>
          </a:xfrm>
          <a:prstGeom prst="rect">
            <a:avLst/>
          </a:prstGeom>
        </p:spPr>
      </p:pic>
      <p:sp>
        <p:nvSpPr>
          <p:cNvPr name="Freeform 3" id="3"/>
          <p:cNvSpPr/>
          <p:nvPr/>
        </p:nvSpPr>
        <p:spPr>
          <a:xfrm flipH="false" flipV="false" rot="0">
            <a:off x="15776291" y="0"/>
            <a:ext cx="2511709" cy="1406557"/>
          </a:xfrm>
          <a:custGeom>
            <a:avLst/>
            <a:gdLst/>
            <a:ahLst/>
            <a:cxnLst/>
            <a:rect r="r" b="b" t="t" l="l"/>
            <a:pathLst>
              <a:path h="1406557" w="2511709">
                <a:moveTo>
                  <a:pt x="0" y="0"/>
                </a:moveTo>
                <a:lnTo>
                  <a:pt x="2511709" y="0"/>
                </a:lnTo>
                <a:lnTo>
                  <a:pt x="2511709" y="1406557"/>
                </a:lnTo>
                <a:lnTo>
                  <a:pt x="0" y="1406557"/>
                </a:lnTo>
                <a:lnTo>
                  <a:pt x="0" y="0"/>
                </a:lnTo>
                <a:close/>
              </a:path>
            </a:pathLst>
          </a:custGeom>
          <a:blipFill>
            <a:blip r:embed="rId5"/>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1509763"/>
            <a:ext cx="18288000" cy="7267473"/>
          </a:xfrm>
          <a:custGeom>
            <a:avLst/>
            <a:gdLst/>
            <a:ahLst/>
            <a:cxnLst/>
            <a:rect r="r" b="b" t="t" l="l"/>
            <a:pathLst>
              <a:path h="7267473" w="18288000">
                <a:moveTo>
                  <a:pt x="0" y="0"/>
                </a:moveTo>
                <a:lnTo>
                  <a:pt x="18288000" y="0"/>
                </a:lnTo>
                <a:lnTo>
                  <a:pt x="18288000" y="7267474"/>
                </a:lnTo>
                <a:lnTo>
                  <a:pt x="0" y="7267474"/>
                </a:lnTo>
                <a:lnTo>
                  <a:pt x="0" y="0"/>
                </a:lnTo>
                <a:close/>
              </a:path>
            </a:pathLst>
          </a:custGeom>
          <a:blipFill>
            <a:blip r:embed="rId2"/>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2389304" cy="10287000"/>
          </a:xfrm>
          <a:custGeom>
            <a:avLst/>
            <a:gdLst/>
            <a:ahLst/>
            <a:cxnLst/>
            <a:rect r="r" b="b" t="t" l="l"/>
            <a:pathLst>
              <a:path h="10287000" w="12389304">
                <a:moveTo>
                  <a:pt x="0" y="0"/>
                </a:moveTo>
                <a:lnTo>
                  <a:pt x="12389304" y="0"/>
                </a:lnTo>
                <a:lnTo>
                  <a:pt x="12389304"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2389304" y="1028700"/>
            <a:ext cx="5898696" cy="8256587"/>
          </a:xfrm>
          <a:custGeom>
            <a:avLst/>
            <a:gdLst/>
            <a:ahLst/>
            <a:cxnLst/>
            <a:rect r="r" b="b" t="t" l="l"/>
            <a:pathLst>
              <a:path h="8256587" w="5898696">
                <a:moveTo>
                  <a:pt x="0" y="0"/>
                </a:moveTo>
                <a:lnTo>
                  <a:pt x="5898696" y="0"/>
                </a:lnTo>
                <a:lnTo>
                  <a:pt x="5898696" y="8256587"/>
                </a:lnTo>
                <a:lnTo>
                  <a:pt x="0" y="8256587"/>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5996569" y="838424"/>
            <a:ext cx="12291431" cy="8610152"/>
          </a:xfrm>
          <a:custGeom>
            <a:avLst/>
            <a:gdLst/>
            <a:ahLst/>
            <a:cxnLst/>
            <a:rect r="r" b="b" t="t" l="l"/>
            <a:pathLst>
              <a:path h="8610152" w="12291431">
                <a:moveTo>
                  <a:pt x="0" y="0"/>
                </a:moveTo>
                <a:lnTo>
                  <a:pt x="12291431" y="0"/>
                </a:lnTo>
                <a:lnTo>
                  <a:pt x="12291431" y="8610152"/>
                </a:lnTo>
                <a:lnTo>
                  <a:pt x="0" y="8610152"/>
                </a:lnTo>
                <a:lnTo>
                  <a:pt x="0" y="0"/>
                </a:lnTo>
                <a:close/>
              </a:path>
            </a:pathLst>
          </a:custGeom>
          <a:blipFill>
            <a:blip r:embed="rId2"/>
            <a:stretch>
              <a:fillRect l="0" t="0" r="0" b="0"/>
            </a:stretch>
          </a:blipFill>
        </p:spPr>
      </p:sp>
      <p:sp>
        <p:nvSpPr>
          <p:cNvPr name="Freeform 3" id="3"/>
          <p:cNvSpPr/>
          <p:nvPr/>
        </p:nvSpPr>
        <p:spPr>
          <a:xfrm flipH="false" flipV="false" rot="0">
            <a:off x="0" y="774331"/>
            <a:ext cx="5996569" cy="8738339"/>
          </a:xfrm>
          <a:custGeom>
            <a:avLst/>
            <a:gdLst/>
            <a:ahLst/>
            <a:cxnLst/>
            <a:rect r="r" b="b" t="t" l="l"/>
            <a:pathLst>
              <a:path h="8738339" w="5996569">
                <a:moveTo>
                  <a:pt x="0" y="0"/>
                </a:moveTo>
                <a:lnTo>
                  <a:pt x="5996569" y="0"/>
                </a:lnTo>
                <a:lnTo>
                  <a:pt x="5996569" y="8738338"/>
                </a:lnTo>
                <a:lnTo>
                  <a:pt x="0" y="8738338"/>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3663160" y="1641132"/>
            <a:ext cx="6760246"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ea typeface="Open Sans Extra Bold"/>
                <a:cs typeface="Open Sans Extra Bold"/>
                <a:sym typeface="Open Sans Extra Bold"/>
              </a:rPr>
              <a:t>Nội Dung</a:t>
            </a:r>
          </a:p>
        </p:txBody>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5400000">
            <a:off x="2912435" y="3472452"/>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1796731" y="447246"/>
            <a:ext cx="5972616" cy="9392508"/>
          </a:xfrm>
          <a:custGeom>
            <a:avLst/>
            <a:gdLst/>
            <a:ahLst/>
            <a:cxnLst/>
            <a:rect r="r" b="b" t="t" l="l"/>
            <a:pathLst>
              <a:path h="9392508" w="5972616">
                <a:moveTo>
                  <a:pt x="0" y="0"/>
                </a:moveTo>
                <a:lnTo>
                  <a:pt x="5972616" y="0"/>
                </a:lnTo>
                <a:lnTo>
                  <a:pt x="5972616" y="9392508"/>
                </a:lnTo>
                <a:lnTo>
                  <a:pt x="0" y="9392508"/>
                </a:lnTo>
                <a:lnTo>
                  <a:pt x="0" y="0"/>
                </a:lnTo>
                <a:close/>
              </a:path>
            </a:pathLst>
          </a:custGeom>
          <a:blipFill>
            <a:blip r:embed="rId4"/>
            <a:stretch>
              <a:fillRect l="-2387" t="0" r="-2387" b="0"/>
            </a:stretch>
          </a:blipFill>
        </p:spPr>
      </p:sp>
      <p:sp>
        <p:nvSpPr>
          <p:cNvPr name="TextBox 11" id="11"/>
          <p:cNvSpPr txBox="true"/>
          <p:nvPr/>
        </p:nvSpPr>
        <p:spPr>
          <a:xfrm rot="0">
            <a:off x="3663160" y="3397227"/>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Điện toán đám mây là gì</a:t>
            </a:r>
          </a:p>
        </p:txBody>
      </p:sp>
      <p:sp>
        <p:nvSpPr>
          <p:cNvPr name="Freeform 12" id="12"/>
          <p:cNvSpPr/>
          <p:nvPr/>
        </p:nvSpPr>
        <p:spPr>
          <a:xfrm flipH="false" flipV="false" rot="5400000">
            <a:off x="2912435" y="4097959"/>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663160" y="4022734"/>
            <a:ext cx="414302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Máy chủ ESXi</a:t>
            </a:r>
          </a:p>
        </p:txBody>
      </p:sp>
      <p:sp>
        <p:nvSpPr>
          <p:cNvPr name="Freeform 14" id="14"/>
          <p:cNvSpPr/>
          <p:nvPr/>
        </p:nvSpPr>
        <p:spPr>
          <a:xfrm flipH="false" flipV="false" rot="5400000">
            <a:off x="2912435" y="4723196"/>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3663160" y="4647971"/>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Cài đặt máy ảo</a:t>
            </a:r>
          </a:p>
        </p:txBody>
      </p:sp>
      <p:sp>
        <p:nvSpPr>
          <p:cNvPr name="Freeform 16" id="16"/>
          <p:cNvSpPr/>
          <p:nvPr/>
        </p:nvSpPr>
        <p:spPr>
          <a:xfrm flipH="false" flipV="false" rot="5400000">
            <a:off x="2912435" y="5348703"/>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3663160" y="527347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Cấu hình máy chủ</a:t>
            </a:r>
          </a:p>
        </p:txBody>
      </p:sp>
      <p:sp>
        <p:nvSpPr>
          <p:cNvPr name="Freeform 18" id="18"/>
          <p:cNvSpPr/>
          <p:nvPr/>
        </p:nvSpPr>
        <p:spPr>
          <a:xfrm flipH="false" flipV="false" rot="5400000">
            <a:off x="2912435" y="5973940"/>
            <a:ext cx="510937" cy="453341"/>
          </a:xfrm>
          <a:custGeom>
            <a:avLst/>
            <a:gdLst/>
            <a:ahLst/>
            <a:cxnLst/>
            <a:rect r="r" b="b" t="t" l="l"/>
            <a:pathLst>
              <a:path h="453341" w="510937">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9" id="19"/>
          <p:cNvSpPr txBox="true"/>
          <p:nvPr/>
        </p:nvSpPr>
        <p:spPr>
          <a:xfrm rot="0">
            <a:off x="3648994" y="5898715"/>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Quản trị vCenter</a:t>
            </a:r>
          </a:p>
        </p:txBody>
      </p:sp>
      <p:sp>
        <p:nvSpPr>
          <p:cNvPr name="Freeform 20" id="20"/>
          <p:cNvSpPr/>
          <p:nvPr/>
        </p:nvSpPr>
        <p:spPr>
          <a:xfrm flipH="false" flipV="false" rot="5400000">
            <a:off x="2912435" y="659944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3663160" y="6524221"/>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ea typeface="Poppins"/>
                <a:cs typeface="Poppins"/>
                <a:sym typeface="Poppins"/>
              </a:rPr>
              <a:t>Tự động hóa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10800000">
            <a:off x="1028700" y="3724451"/>
            <a:ext cx="2539666" cy="5533849"/>
            <a:chOff x="0" y="0"/>
            <a:chExt cx="7013594" cy="15282389"/>
          </a:xfrm>
        </p:grpSpPr>
        <p:sp>
          <p:nvSpPr>
            <p:cNvPr name="Freeform 3" id="3"/>
            <p:cNvSpPr/>
            <p:nvPr/>
          </p:nvSpPr>
          <p:spPr>
            <a:xfrm flipH="false" flipV="false" rot="0">
              <a:off x="0" y="0"/>
              <a:ext cx="7013594" cy="15282390"/>
            </a:xfrm>
            <a:custGeom>
              <a:avLst/>
              <a:gdLst/>
              <a:ahLst/>
              <a:cxnLst/>
              <a:rect r="r" b="b" t="t" l="l"/>
              <a:pathLst>
                <a:path h="15282390" w="7013594">
                  <a:moveTo>
                    <a:pt x="7013594" y="15282390"/>
                  </a:moveTo>
                  <a:lnTo>
                    <a:pt x="0" y="15282390"/>
                  </a:lnTo>
                  <a:lnTo>
                    <a:pt x="0" y="0"/>
                  </a:lnTo>
                  <a:lnTo>
                    <a:pt x="7013594" y="15282390"/>
                  </a:lnTo>
                  <a:close/>
                </a:path>
              </a:pathLst>
            </a:custGeom>
            <a:solidFill>
              <a:srgbClr val="145DA0"/>
            </a:solidFill>
          </p:spPr>
        </p:sp>
      </p:grpSp>
      <p:grpSp>
        <p:nvGrpSpPr>
          <p:cNvPr name="Group 4" id="4"/>
          <p:cNvGrpSpPr/>
          <p:nvPr/>
        </p:nvGrpSpPr>
        <p:grpSpPr>
          <a:xfrm rot="0">
            <a:off x="1028700" y="3724451"/>
            <a:ext cx="16230600" cy="5533849"/>
            <a:chOff x="0" y="0"/>
            <a:chExt cx="8007350" cy="2730119"/>
          </a:xfrm>
        </p:grpSpPr>
        <p:sp>
          <p:nvSpPr>
            <p:cNvPr name="Freeform 5" id="5"/>
            <p:cNvSpPr/>
            <p:nvPr/>
          </p:nvSpPr>
          <p:spPr>
            <a:xfrm flipH="false" flipV="false" rot="0">
              <a:off x="0" y="0"/>
              <a:ext cx="8007350" cy="2730119"/>
            </a:xfrm>
            <a:custGeom>
              <a:avLst/>
              <a:gdLst/>
              <a:ahLst/>
              <a:cxnLst/>
              <a:rect r="r" b="b" t="t" l="l"/>
              <a:pathLst>
                <a:path h="2730119" w="8007350">
                  <a:moveTo>
                    <a:pt x="8007350" y="0"/>
                  </a:moveTo>
                  <a:lnTo>
                    <a:pt x="8007350" y="2730119"/>
                  </a:lnTo>
                  <a:lnTo>
                    <a:pt x="0" y="2730119"/>
                  </a:lnTo>
                  <a:lnTo>
                    <a:pt x="1220216" y="0"/>
                  </a:lnTo>
                  <a:lnTo>
                    <a:pt x="8007350" y="0"/>
                  </a:lnTo>
                  <a:close/>
                </a:path>
              </a:pathLst>
            </a:custGeom>
            <a:blipFill>
              <a:blip r:embed="rId2"/>
              <a:stretch>
                <a:fillRect l="0" t="-13802" r="0" b="-82879"/>
              </a:stretch>
            </a:blipFill>
          </p:spPr>
        </p:sp>
      </p:grpSp>
      <p:grpSp>
        <p:nvGrpSpPr>
          <p:cNvPr name="Group 6" id="6"/>
          <p:cNvGrpSpPr/>
          <p:nvPr/>
        </p:nvGrpSpPr>
        <p:grpSpPr>
          <a:xfrm rot="0">
            <a:off x="1028700" y="532081"/>
            <a:ext cx="13719227" cy="2763587"/>
            <a:chOff x="0" y="0"/>
            <a:chExt cx="18292303" cy="3684783"/>
          </a:xfrm>
        </p:grpSpPr>
        <p:sp>
          <p:nvSpPr>
            <p:cNvPr name="TextBox 7" id="7"/>
            <p:cNvSpPr txBox="true"/>
            <p:nvPr/>
          </p:nvSpPr>
          <p:spPr>
            <a:xfrm rot="0">
              <a:off x="0" y="-9525"/>
              <a:ext cx="18292303" cy="1453400"/>
            </a:xfrm>
            <a:prstGeom prst="rect">
              <a:avLst/>
            </a:prstGeom>
          </p:spPr>
          <p:txBody>
            <a:bodyPr anchor="t" rtlCol="false" tIns="0" lIns="0" bIns="0" rIns="0">
              <a:spAutoFit/>
            </a:bodyPr>
            <a:lstStyle/>
            <a:p>
              <a:pPr algn="l" marL="0" indent="0" lvl="0">
                <a:lnSpc>
                  <a:spcPts val="8526"/>
                </a:lnSpc>
              </a:pPr>
              <a:r>
                <a:rPr lang="en-US" sz="7105">
                  <a:solidFill>
                    <a:srgbClr val="145DA0"/>
                  </a:solidFill>
                  <a:latin typeface="Open Sans Extra Bold"/>
                  <a:ea typeface="Open Sans Extra Bold"/>
                  <a:cs typeface="Open Sans Extra Bold"/>
                  <a:sym typeface="Open Sans Extra Bold"/>
                </a:rPr>
                <a:t>Điện toán đám mây là gì</a:t>
              </a:r>
            </a:p>
          </p:txBody>
        </p:sp>
        <p:sp>
          <p:nvSpPr>
            <p:cNvPr name="TextBox 8" id="8"/>
            <p:cNvSpPr txBox="true"/>
            <p:nvPr/>
          </p:nvSpPr>
          <p:spPr>
            <a:xfrm rot="0">
              <a:off x="0" y="1703583"/>
              <a:ext cx="18292303" cy="1981200"/>
            </a:xfrm>
            <a:prstGeom prst="rect">
              <a:avLst/>
            </a:prstGeom>
          </p:spPr>
          <p:txBody>
            <a:bodyPr anchor="t" rtlCol="false" tIns="0" lIns="0" bIns="0" rIns="0">
              <a:spAutoFit/>
            </a:bodyPr>
            <a:lstStyle/>
            <a:p>
              <a:pPr algn="l" marL="0" indent="0" lvl="0">
                <a:lnSpc>
                  <a:spcPts val="2997"/>
                </a:lnSpc>
              </a:pPr>
              <a:r>
                <a:rPr lang="en-US" sz="2498">
                  <a:solidFill>
                    <a:srgbClr val="145DA0"/>
                  </a:solidFill>
                  <a:latin typeface="Open Sans Extra Bold"/>
                  <a:ea typeface="Open Sans Extra Bold"/>
                  <a:cs typeface="Open Sans Extra Bold"/>
                  <a:sym typeface="Open Sans Extra Bold"/>
                </a:rPr>
                <a:t>Điện toán đám mây (Cloud Computing) là việc sử dụng các máy chủ, lưu trữ, cơ sở dữ liệu, mạng, phần mềm và các tài nguyên điện toán khác qua Internet ("đám mây") thay vì trên máy tính cá nhân hoặc máy chủ tại chỗ. Người dùng có thể truy cập và sử dụng các tài nguyên này từ bất kỳ đâu có kết nối Internet.</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0" r="0" b="0"/>
              </a:stretch>
            </a:blipFill>
          </p:spPr>
        </p:sp>
      </p:grpSp>
      <p:sp>
        <p:nvSpPr>
          <p:cNvPr name="TextBox 11" id="11"/>
          <p:cNvSpPr txBox="true"/>
          <p:nvPr/>
        </p:nvSpPr>
        <p:spPr>
          <a:xfrm rot="0">
            <a:off x="1518345" y="4104312"/>
            <a:ext cx="8414772" cy="4275085"/>
          </a:xfrm>
          <a:prstGeom prst="rect">
            <a:avLst/>
          </a:prstGeom>
        </p:spPr>
        <p:txBody>
          <a:bodyPr anchor="t" rtlCol="false" tIns="0" lIns="0" bIns="0" rIns="0">
            <a:spAutoFit/>
          </a:bodyPr>
          <a:lstStyle/>
          <a:p>
            <a:pPr algn="l" marL="438489" indent="-219245" lvl="1">
              <a:lnSpc>
                <a:spcPts val="2843"/>
              </a:lnSpc>
              <a:buFont typeface="Arial"/>
              <a:buChar char="•"/>
            </a:pPr>
            <a:r>
              <a:rPr lang="en-US" sz="2030" spc="-40">
                <a:solidFill>
                  <a:srgbClr val="051D40"/>
                </a:solidFill>
                <a:latin typeface="Poppins"/>
                <a:ea typeface="Poppins"/>
                <a:cs typeface="Poppins"/>
                <a:sym typeface="Poppins"/>
              </a:rPr>
              <a:t>Tiết kiệm chi phí: Không cần đầu tư vào phần cứng, phần mềm đắt tiền. Chỉ cần trả phí cho dịch vụ sử dụng.</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Linh hoạt: Truy cập dữ liệu, ứng dụng từ bất cứ đâu, trên mọi thiết bị có kết n</a:t>
            </a:r>
            <a:r>
              <a:rPr lang="en-US" sz="2030" spc="-40">
                <a:solidFill>
                  <a:srgbClr val="051D40"/>
                </a:solidFill>
                <a:latin typeface="Poppins"/>
                <a:ea typeface="Poppins"/>
                <a:cs typeface="Poppins"/>
                <a:sym typeface="Poppins"/>
              </a:rPr>
              <a:t>ối internet.</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Dễ dàng chia sẻ và cộng tác: Làm việc nhóm trên cùng một tài liệu, dự án một cách thuận tiện.</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Tự động sao lưu và phục hồi dữ liệu: Không lo mất dữ liệu quan trọng.</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Luôn cập nhật: Các nhà cung cấp dịch vụ đám mây thường xuyên cập nhật phần mềm, đảm bảo bạn luôn có phiên bản mới nhất.</a:t>
            </a:r>
          </a:p>
          <a:p>
            <a:pPr algn="l" marL="0" indent="0" lvl="0">
              <a:lnSpc>
                <a:spcPts val="2843"/>
              </a:lnSpc>
              <a:spcBef>
                <a:spcPct val="0"/>
              </a:spcBef>
            </a:pPr>
          </a:p>
        </p:txBody>
      </p:sp>
      <p:sp>
        <p:nvSpPr>
          <p:cNvPr name="TextBox 12" id="12"/>
          <p:cNvSpPr txBox="true"/>
          <p:nvPr/>
        </p:nvSpPr>
        <p:spPr>
          <a:xfrm rot="0">
            <a:off x="1518345" y="227375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Lợi ích </a:t>
            </a:r>
          </a:p>
        </p:txBody>
      </p:sp>
      <p:sp>
        <p:nvSpPr>
          <p:cNvPr name="TextBox 13" id="13"/>
          <p:cNvSpPr txBox="true"/>
          <p:nvPr/>
        </p:nvSpPr>
        <p:spPr>
          <a:xfrm rot="0">
            <a:off x="1518345" y="3365709"/>
            <a:ext cx="3724127" cy="425071"/>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Đối với cá nhân: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2123887" y="-2346523"/>
            <a:ext cx="4693046" cy="469304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39603" y="1122782"/>
            <a:ext cx="7019697" cy="10556306"/>
            <a:chOff x="0" y="0"/>
            <a:chExt cx="660400" cy="993118"/>
          </a:xfrm>
        </p:grpSpPr>
        <p:sp>
          <p:nvSpPr>
            <p:cNvPr name="Freeform 6" id="6"/>
            <p:cNvSpPr/>
            <p:nvPr/>
          </p:nvSpPr>
          <p:spPr>
            <a:xfrm flipH="false" flipV="false" rot="0">
              <a:off x="0" y="0"/>
              <a:ext cx="660400" cy="993118"/>
            </a:xfrm>
            <a:custGeom>
              <a:avLst/>
              <a:gdLst/>
              <a:ahLst/>
              <a:cxnLst/>
              <a:rect r="r" b="b" t="t" l="l"/>
              <a:pathLst>
                <a:path h="993118"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name="TextBox 7" id="7"/>
            <p:cNvSpPr txBox="true"/>
            <p:nvPr/>
          </p:nvSpPr>
          <p:spPr>
            <a:xfrm>
              <a:off x="0" y="88900"/>
              <a:ext cx="660400" cy="90421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614313" y="1459818"/>
            <a:ext cx="6270276" cy="6270276"/>
            <a:chOff x="0" y="0"/>
            <a:chExt cx="8916670" cy="8916670"/>
          </a:xfrm>
        </p:grpSpPr>
        <p:sp>
          <p:nvSpPr>
            <p:cNvPr name="Freeform 9" id="9"/>
            <p:cNvSpPr/>
            <p:nvPr/>
          </p:nvSpPr>
          <p:spPr>
            <a:xfrm flipH="false" flipV="false" rot="0">
              <a:off x="6350" y="6350"/>
              <a:ext cx="8903970" cy="8903970"/>
            </a:xfrm>
            <a:custGeom>
              <a:avLst/>
              <a:gdLst/>
              <a:ahLst/>
              <a:cxnLst/>
              <a:rect r="r" b="b" t="t" l="l"/>
              <a:pathLst>
                <a:path h="8903970" w="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name="Freeform 10" id="10"/>
            <p:cNvSpPr/>
            <p:nvPr/>
          </p:nvSpPr>
          <p:spPr>
            <a:xfrm flipH="false" flipV="false" rot="0">
              <a:off x="154940" y="154940"/>
              <a:ext cx="8605520" cy="8605520"/>
            </a:xfrm>
            <a:custGeom>
              <a:avLst/>
              <a:gdLst/>
              <a:ahLst/>
              <a:cxnLst/>
              <a:rect r="r" b="b" t="t" l="l"/>
              <a:pathLst>
                <a:path h="8605520" w="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0" t="0" r="0" b="0"/>
              </a:stretch>
            </a:blipFill>
          </p:spPr>
        </p:sp>
      </p:grpSp>
      <p:sp>
        <p:nvSpPr>
          <p:cNvPr name="TextBox 11" id="11"/>
          <p:cNvSpPr txBox="true"/>
          <p:nvPr/>
        </p:nvSpPr>
        <p:spPr>
          <a:xfrm rot="0">
            <a:off x="1518345" y="4104312"/>
            <a:ext cx="8414772" cy="4275085"/>
          </a:xfrm>
          <a:prstGeom prst="rect">
            <a:avLst/>
          </a:prstGeom>
        </p:spPr>
        <p:txBody>
          <a:bodyPr anchor="t" rtlCol="false" tIns="0" lIns="0" bIns="0" rIns="0">
            <a:spAutoFit/>
          </a:bodyPr>
          <a:lstStyle/>
          <a:p>
            <a:pPr algn="l" marL="438489" indent="-219245" lvl="1">
              <a:lnSpc>
                <a:spcPts val="2843"/>
              </a:lnSpc>
              <a:buFont typeface="Arial"/>
              <a:buChar char="•"/>
            </a:pPr>
            <a:r>
              <a:rPr lang="en-US" sz="2030" spc="-40">
                <a:solidFill>
                  <a:srgbClr val="051D40"/>
                </a:solidFill>
                <a:latin typeface="Poppins"/>
                <a:ea typeface="Poppins"/>
                <a:cs typeface="Poppins"/>
                <a:sym typeface="Poppins"/>
              </a:rPr>
              <a:t>Giảm chi phí đầu tư và vận hành: Không cần xây dựng và duy trì cơ sở hạ tầng CNTT phức tạp.</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Tăng khả năng mở rộng: Dễ dàng nâng cấp hoặc thu hẹp tài nguyên theo nhu cầu kinh doanh.</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Tăng tính linh hoạt: Nhân viên có thể làm việc từ xa, tăng hiệu quả công việc.</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Tăng cường bảo mật: Các nhà cung cấp dịch vụ đám mây thường có các biện pháp bảo mật mạnh mẽ hơn so với doanh nghiệp tự quản lý.</a:t>
            </a:r>
          </a:p>
          <a:p>
            <a:pPr algn="l" marL="438489" indent="-219245" lvl="1">
              <a:lnSpc>
                <a:spcPts val="2843"/>
              </a:lnSpc>
              <a:buFont typeface="Arial"/>
              <a:buChar char="•"/>
            </a:pPr>
            <a:r>
              <a:rPr lang="en-US" sz="2030" spc="-40">
                <a:solidFill>
                  <a:srgbClr val="051D40"/>
                </a:solidFill>
                <a:latin typeface="Poppins"/>
                <a:ea typeface="Poppins"/>
                <a:cs typeface="Poppins"/>
                <a:sym typeface="Poppins"/>
              </a:rPr>
              <a:t>Tập trung vào hoạt động kinh doanh cốt lõi: Không mất thời gian và công sức cho việc quản lý CNTT.</a:t>
            </a:r>
          </a:p>
          <a:p>
            <a:pPr algn="l" marL="0" indent="0" lvl="0">
              <a:lnSpc>
                <a:spcPts val="2843"/>
              </a:lnSpc>
              <a:spcBef>
                <a:spcPct val="0"/>
              </a:spcBef>
            </a:pPr>
          </a:p>
        </p:txBody>
      </p:sp>
      <p:sp>
        <p:nvSpPr>
          <p:cNvPr name="TextBox 12" id="12"/>
          <p:cNvSpPr txBox="true"/>
          <p:nvPr/>
        </p:nvSpPr>
        <p:spPr>
          <a:xfrm rot="0">
            <a:off x="1518345" y="2273750"/>
            <a:ext cx="4155745" cy="768902"/>
          </a:xfrm>
          <a:prstGeom prst="rect">
            <a:avLst/>
          </a:prstGeom>
        </p:spPr>
        <p:txBody>
          <a:bodyPr anchor="t" rtlCol="false" tIns="0" lIns="0" bIns="0" rIns="0">
            <a:spAutoFit/>
          </a:bodyPr>
          <a:lstStyle/>
          <a:p>
            <a:pPr algn="l">
              <a:lnSpc>
                <a:spcPts val="6300"/>
              </a:lnSpc>
              <a:spcBef>
                <a:spcPct val="0"/>
              </a:spcBef>
            </a:pPr>
            <a:r>
              <a:rPr lang="en-US" sz="4500">
                <a:solidFill>
                  <a:srgbClr val="051D40"/>
                </a:solidFill>
                <a:latin typeface="Open Sans Extra Bold"/>
                <a:ea typeface="Open Sans Extra Bold"/>
                <a:cs typeface="Open Sans Extra Bold"/>
                <a:sym typeface="Open Sans Extra Bold"/>
              </a:rPr>
              <a:t>Lợi ích </a:t>
            </a:r>
          </a:p>
        </p:txBody>
      </p:sp>
      <p:sp>
        <p:nvSpPr>
          <p:cNvPr name="TextBox 13" id="13"/>
          <p:cNvSpPr txBox="true"/>
          <p:nvPr/>
        </p:nvSpPr>
        <p:spPr>
          <a:xfrm rot="0">
            <a:off x="1518345" y="3365709"/>
            <a:ext cx="3724127" cy="865668"/>
          </a:xfrm>
          <a:prstGeom prst="rect">
            <a:avLst/>
          </a:prstGeom>
        </p:spPr>
        <p:txBody>
          <a:bodyPr anchor="t" rtlCol="false" tIns="0" lIns="0" bIns="0" rIns="0">
            <a:spAutoFit/>
          </a:bodyPr>
          <a:lstStyle/>
          <a:p>
            <a:pPr algn="l">
              <a:lnSpc>
                <a:spcPts val="3480"/>
              </a:lnSpc>
              <a:spcBef>
                <a:spcPct val="0"/>
              </a:spcBef>
            </a:pPr>
            <a:r>
              <a:rPr lang="en-US" sz="2486">
                <a:solidFill>
                  <a:srgbClr val="051D40"/>
                </a:solidFill>
                <a:latin typeface="Open Sans Extra Bold"/>
                <a:ea typeface="Open Sans Extra Bold"/>
                <a:cs typeface="Open Sans Extra Bold"/>
                <a:sym typeface="Open Sans Extra Bold"/>
              </a:rPr>
              <a:t>Đối với doanh nghiệp:</a:t>
            </a:r>
          </a:p>
          <a:p>
            <a:pPr algn="l">
              <a:lnSpc>
                <a:spcPts val="34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266830" y="0"/>
            <a:ext cx="5021170" cy="10287000"/>
            <a:chOff x="0" y="0"/>
            <a:chExt cx="1322448" cy="2709333"/>
          </a:xfrm>
        </p:grpSpPr>
        <p:sp>
          <p:nvSpPr>
            <p:cNvPr name="Freeform 3" id="3"/>
            <p:cNvSpPr/>
            <p:nvPr/>
          </p:nvSpPr>
          <p:spPr>
            <a:xfrm flipH="false" flipV="false" rot="0">
              <a:off x="0" y="0"/>
              <a:ext cx="1322448" cy="2709333"/>
            </a:xfrm>
            <a:custGeom>
              <a:avLst/>
              <a:gdLst/>
              <a:ahLst/>
              <a:cxnLst/>
              <a:rect r="r" b="b" t="t" l="l"/>
              <a:pathLst>
                <a:path h="2709333" w="1322448">
                  <a:moveTo>
                    <a:pt x="0" y="0"/>
                  </a:moveTo>
                  <a:lnTo>
                    <a:pt x="1322448" y="0"/>
                  </a:lnTo>
                  <a:lnTo>
                    <a:pt x="1322448" y="2709333"/>
                  </a:lnTo>
                  <a:lnTo>
                    <a:pt x="0" y="2709333"/>
                  </a:lnTo>
                  <a:close/>
                </a:path>
              </a:pathLst>
            </a:custGeom>
            <a:solidFill>
              <a:srgbClr val="051D40"/>
            </a:solidFill>
          </p:spPr>
        </p:sp>
        <p:sp>
          <p:nvSpPr>
            <p:cNvPr name="TextBox 4" id="4"/>
            <p:cNvSpPr txBox="true"/>
            <p:nvPr/>
          </p:nvSpPr>
          <p:spPr>
            <a:xfrm>
              <a:off x="0" y="-38100"/>
              <a:ext cx="1322448"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09132" y="1222804"/>
            <a:ext cx="7922504" cy="771523"/>
          </a:xfrm>
          <a:prstGeom prst="rect">
            <a:avLst/>
          </a:prstGeom>
        </p:spPr>
        <p:txBody>
          <a:bodyPr anchor="t" rtlCol="false" tIns="0" lIns="0" bIns="0" rIns="0">
            <a:spAutoFit/>
          </a:bodyPr>
          <a:lstStyle/>
          <a:p>
            <a:pPr algn="l" marL="0" indent="0" lvl="0">
              <a:lnSpc>
                <a:spcPts val="6300"/>
              </a:lnSpc>
              <a:spcBef>
                <a:spcPct val="0"/>
              </a:spcBef>
            </a:pPr>
            <a:r>
              <a:rPr lang="en-US" sz="4500">
                <a:solidFill>
                  <a:srgbClr val="051D40"/>
                </a:solidFill>
                <a:latin typeface="Open Sans Extra Bold"/>
                <a:ea typeface="Open Sans Extra Bold"/>
                <a:cs typeface="Open Sans Extra Bold"/>
                <a:sym typeface="Open Sans Extra Bold"/>
              </a:rPr>
              <a:t>Nhược điểm</a:t>
            </a:r>
          </a:p>
        </p:txBody>
      </p:sp>
      <p:grpSp>
        <p:nvGrpSpPr>
          <p:cNvPr name="Group 6" id="6"/>
          <p:cNvGrpSpPr/>
          <p:nvPr/>
        </p:nvGrpSpPr>
        <p:grpSpPr>
          <a:xfrm rot="0">
            <a:off x="-1595820" y="-1782102"/>
            <a:ext cx="3564204" cy="356420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853005" y="2128374"/>
            <a:ext cx="9762554" cy="5014862"/>
          </a:xfrm>
          <a:prstGeom prst="rect">
            <a:avLst/>
          </a:prstGeom>
        </p:spPr>
        <p:txBody>
          <a:bodyPr anchor="t" rtlCol="false" tIns="0" lIns="0" bIns="0" rIns="0">
            <a:spAutoFit/>
          </a:bodyPr>
          <a:lstStyle/>
          <a:p>
            <a:pPr algn="l">
              <a:lnSpc>
                <a:spcPts val="3082"/>
              </a:lnSpc>
            </a:pPr>
            <a:r>
              <a:rPr lang="en-US" sz="2201" spc="-44">
                <a:solidFill>
                  <a:srgbClr val="051D40"/>
                </a:solidFill>
                <a:latin typeface="Poppins"/>
                <a:ea typeface="Poppins"/>
                <a:cs typeface="Poppins"/>
                <a:sym typeface="Poppins"/>
              </a:rPr>
              <a:t>Điện toán đám mây mang lại nhiều lợi ích nhưng cũng tồn tại một số nhược điểm cần cân nhắc:</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Phụ thuộc kết nối Internet: Mất kết nối đồng nghĩa không truy cập được dữ liệu.</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Bảo mật và quyền riêng tư: Nguy cơ bị tấn công, đánh cắp dữ liệu.</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Khó kiểm soát dữ liệu: Phụ thuộc vào nhà cung cấp, khó tùy chỉnh.</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Tính khả dụng: Sự cố kỹ thuật có thể gây mất dữ liệu, gián đoạn dịch vụ.</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Chi phí: Có thể tốn kém nếu nhu cầu sử dụng lớn.</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Khó chuyển đổi nhà cung cấp: Dữ liệu và ứng dụng khó chuyển sang nơi khác.</a:t>
            </a:r>
          </a:p>
          <a:p>
            <a:pPr algn="l" marL="475302" indent="-237651" lvl="1">
              <a:lnSpc>
                <a:spcPts val="3082"/>
              </a:lnSpc>
              <a:buFont typeface="Arial"/>
              <a:buChar char="•"/>
            </a:pPr>
            <a:r>
              <a:rPr lang="en-US" sz="2201" spc="-44">
                <a:solidFill>
                  <a:srgbClr val="051D40"/>
                </a:solidFill>
                <a:latin typeface="Poppins"/>
                <a:ea typeface="Poppins"/>
                <a:cs typeface="Poppins"/>
                <a:sym typeface="Poppins"/>
              </a:rPr>
              <a:t>Pháp lý: Cần đảm bảo tuân thủ quy định về bảo vệ dữ liệu.</a:t>
            </a:r>
          </a:p>
          <a:p>
            <a:pPr algn="l" marL="0" indent="0" lvl="0">
              <a:lnSpc>
                <a:spcPts val="3082"/>
              </a:lnSpc>
              <a:spcBef>
                <a:spcPct val="0"/>
              </a:spcBef>
            </a:pPr>
          </a:p>
        </p:txBody>
      </p:sp>
      <p:grpSp>
        <p:nvGrpSpPr>
          <p:cNvPr name="Group 10" id="10"/>
          <p:cNvGrpSpPr/>
          <p:nvPr/>
        </p:nvGrpSpPr>
        <p:grpSpPr>
          <a:xfrm rot="0">
            <a:off x="9966307" y="300249"/>
            <a:ext cx="8027935" cy="9598729"/>
            <a:chOff x="0" y="0"/>
            <a:chExt cx="8603361" cy="10286746"/>
          </a:xfrm>
        </p:grpSpPr>
        <p:sp>
          <p:nvSpPr>
            <p:cNvPr name="Freeform 11" id="11"/>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t="0" r="-51461" b="0"/>
              </a:stretch>
            </a:blipFill>
          </p:spPr>
        </p:sp>
      </p:grpSp>
      <p:grpSp>
        <p:nvGrpSpPr>
          <p:cNvPr name="Group 12" id="12"/>
          <p:cNvGrpSpPr/>
          <p:nvPr/>
        </p:nvGrpSpPr>
        <p:grpSpPr>
          <a:xfrm rot="0">
            <a:off x="14700679" y="7074186"/>
            <a:ext cx="5946973" cy="59469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157" r="0" b="-9157"/>
              </a:stretch>
            </a:blipFill>
          </p:spPr>
        </p:sp>
      </p:grpSp>
      <p:grpSp>
        <p:nvGrpSpPr>
          <p:cNvPr name="Group 22" id="22"/>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218" t="0" r="-218" b="0"/>
              </a:stretch>
            </a:blipFill>
          </p:spPr>
        </p:sp>
      </p:grpSp>
      <p:grpSp>
        <p:nvGrpSpPr>
          <p:cNvPr name="Group 24" id="24"/>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7148" r="0" b="-7148"/>
              </a:stretch>
            </a:blipFill>
          </p:spPr>
        </p:sp>
      </p:grpSp>
      <p:sp>
        <p:nvSpPr>
          <p:cNvPr name="TextBox 26" id="26"/>
          <p:cNvSpPr txBox="true"/>
          <p:nvPr/>
        </p:nvSpPr>
        <p:spPr>
          <a:xfrm rot="0">
            <a:off x="2826374" y="1466622"/>
            <a:ext cx="12638771"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Một số ứng dụng điện toán đám mây</a:t>
            </a:r>
          </a:p>
        </p:txBody>
      </p:sp>
      <p:sp>
        <p:nvSpPr>
          <p:cNvPr name="TextBox 27" id="27"/>
          <p:cNvSpPr txBox="true"/>
          <p:nvPr/>
        </p:nvSpPr>
        <p:spPr>
          <a:xfrm rot="0">
            <a:off x="6495061"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a:solidFill>
                  <a:srgbClr val="051D40"/>
                </a:solidFill>
                <a:latin typeface="Poppins"/>
                <a:ea typeface="Poppins"/>
                <a:cs typeface="Poppins"/>
                <a:sym typeface="Poppins"/>
              </a:rPr>
              <a:t>Phần mềm văn phòng là các ứng dụng máy tính được sử dụng để xử lý văn bản, tính toán số liệu, tạo bảng tính, thiết kế slide và quản lý thông tin trong môi trường văn phòng.</a:t>
            </a:r>
          </a:p>
        </p:txBody>
      </p:sp>
      <p:sp>
        <p:nvSpPr>
          <p:cNvPr name="TextBox 28" id="28"/>
          <p:cNvSpPr txBox="true"/>
          <p:nvPr/>
        </p:nvSpPr>
        <p:spPr>
          <a:xfrm rot="0">
            <a:off x="12491020" y="7135947"/>
            <a:ext cx="5297877" cy="1056256"/>
          </a:xfrm>
          <a:prstGeom prst="rect">
            <a:avLst/>
          </a:prstGeom>
        </p:spPr>
        <p:txBody>
          <a:bodyPr anchor="t" rtlCol="false" tIns="0" lIns="0" bIns="0" rIns="0">
            <a:spAutoFit/>
          </a:bodyPr>
          <a:lstStyle/>
          <a:p>
            <a:pPr algn="ctr" marL="0" indent="0" lvl="0">
              <a:lnSpc>
                <a:spcPts val="2145"/>
              </a:lnSpc>
              <a:spcBef>
                <a:spcPct val="0"/>
              </a:spcBef>
            </a:pPr>
            <a:r>
              <a:rPr lang="en-US" sz="1532" spc="-30">
                <a:solidFill>
                  <a:srgbClr val="051D40"/>
                </a:solidFill>
                <a:latin typeface="Poppins"/>
                <a:ea typeface="Poppins"/>
                <a:cs typeface="Poppins"/>
                <a:sym typeface="Poppins"/>
              </a:rPr>
              <a:t>Họp trực tuyến là việc tổ chức cuộc gặp giữa các người tham gia từ xa thông qua công nghệ internet và các ứng dụng đặc biệt để trao đổi thông tin và làm việc chung.</a:t>
            </a:r>
          </a:p>
        </p:txBody>
      </p:sp>
      <p:sp>
        <p:nvSpPr>
          <p:cNvPr name="TextBox 29" id="29"/>
          <p:cNvSpPr txBox="true"/>
          <p:nvPr/>
        </p:nvSpPr>
        <p:spPr>
          <a:xfrm rot="0">
            <a:off x="990147" y="6659120"/>
            <a:ext cx="4359603"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Lưu trữ và chia sẻ dữ liệu:</a:t>
            </a:r>
          </a:p>
        </p:txBody>
      </p:sp>
      <p:sp>
        <p:nvSpPr>
          <p:cNvPr name="TextBox 30" id="30"/>
          <p:cNvSpPr txBox="true"/>
          <p:nvPr/>
        </p:nvSpPr>
        <p:spPr>
          <a:xfrm rot="0">
            <a:off x="7423886" y="6659120"/>
            <a:ext cx="344022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Phần mềm văn phòng:</a:t>
            </a:r>
          </a:p>
        </p:txBody>
      </p:sp>
      <p:sp>
        <p:nvSpPr>
          <p:cNvPr name="TextBox 31" id="31"/>
          <p:cNvSpPr txBox="true"/>
          <p:nvPr/>
        </p:nvSpPr>
        <p:spPr>
          <a:xfrm rot="0">
            <a:off x="13696193" y="665828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Họp trực tuyến:</a:t>
            </a:r>
          </a:p>
        </p:txBody>
      </p:sp>
      <p:sp>
        <p:nvSpPr>
          <p:cNvPr name="TextBox 32" id="32"/>
          <p:cNvSpPr txBox="true"/>
          <p:nvPr/>
        </p:nvSpPr>
        <p:spPr>
          <a:xfrm rot="0">
            <a:off x="521010" y="7135947"/>
            <a:ext cx="5297877" cy="791987"/>
          </a:xfrm>
          <a:prstGeom prst="rect">
            <a:avLst/>
          </a:prstGeom>
        </p:spPr>
        <p:txBody>
          <a:bodyPr anchor="t" rtlCol="false" tIns="0" lIns="0" bIns="0" rIns="0">
            <a:spAutoFit/>
          </a:bodyPr>
          <a:lstStyle/>
          <a:p>
            <a:pPr algn="ctr" marL="0" indent="0" lvl="0">
              <a:lnSpc>
                <a:spcPts val="2145"/>
              </a:lnSpc>
              <a:spcBef>
                <a:spcPct val="0"/>
              </a:spcBef>
            </a:pPr>
            <a:r>
              <a:rPr lang="en-US" sz="1532" spc="-30">
                <a:solidFill>
                  <a:srgbClr val="051D40"/>
                </a:solidFill>
                <a:latin typeface="Poppins"/>
                <a:ea typeface="Poppins"/>
                <a:cs typeface="Poppins"/>
                <a:sym typeface="Poppins"/>
              </a:rPr>
              <a:t>Lưu trữ và chia sẻ dữ liệu là quá trình lưu giữ thông tin và phân phối nó cho các đối tượng khác một cách hiệu quả và an toàn.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32204"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3" id="3"/>
          <p:cNvSpPr/>
          <p:nvPr/>
        </p:nvSpPr>
        <p:spPr>
          <a:xfrm flipH="false" flipV="false" rot="0">
            <a:off x="6224860"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sp>
        <p:nvSpPr>
          <p:cNvPr name="Freeform 4" id="4"/>
          <p:cNvSpPr/>
          <p:nvPr/>
        </p:nvSpPr>
        <p:spPr>
          <a:xfrm flipH="false" flipV="false" rot="0">
            <a:off x="12213997" y="7686324"/>
            <a:ext cx="5841799" cy="1153755"/>
          </a:xfrm>
          <a:custGeom>
            <a:avLst/>
            <a:gdLst/>
            <a:ahLst/>
            <a:cxnLst/>
            <a:rect r="r" b="b" t="t" l="l"/>
            <a:pathLst>
              <a:path h="1153755" w="5841799">
                <a:moveTo>
                  <a:pt x="0" y="0"/>
                </a:moveTo>
                <a:lnTo>
                  <a:pt x="5841799" y="0"/>
                </a:lnTo>
                <a:lnTo>
                  <a:pt x="5841799" y="1153755"/>
                </a:lnTo>
                <a:lnTo>
                  <a:pt x="0" y="1153755"/>
                </a:lnTo>
                <a:lnTo>
                  <a:pt x="0" y="0"/>
                </a:lnTo>
                <a:close/>
              </a:path>
            </a:pathLst>
          </a:custGeom>
          <a:blipFill>
            <a:blip r:embed="rId2"/>
            <a:stretch>
              <a:fillRect l="0" t="0" r="0" b="0"/>
            </a:stretch>
          </a:blipFill>
        </p:spPr>
      </p:sp>
      <p:grpSp>
        <p:nvGrpSpPr>
          <p:cNvPr name="Group 5" id="5"/>
          <p:cNvGrpSpPr/>
          <p:nvPr/>
        </p:nvGrpSpPr>
        <p:grpSpPr>
          <a:xfrm rot="0">
            <a:off x="12213997" y="3298645"/>
            <a:ext cx="5841799" cy="5146658"/>
            <a:chOff x="0" y="0"/>
            <a:chExt cx="1554321" cy="1369365"/>
          </a:xfrm>
        </p:grpSpPr>
        <p:sp>
          <p:nvSpPr>
            <p:cNvPr name="Freeform 6" id="6"/>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7" id="7"/>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8" id="8"/>
          <p:cNvGrpSpPr/>
          <p:nvPr/>
        </p:nvGrpSpPr>
        <p:grpSpPr>
          <a:xfrm rot="0">
            <a:off x="6224860" y="3298645"/>
            <a:ext cx="5841799" cy="5146658"/>
            <a:chOff x="0" y="0"/>
            <a:chExt cx="1554321" cy="1369365"/>
          </a:xfrm>
        </p:grpSpPr>
        <p:sp>
          <p:nvSpPr>
            <p:cNvPr name="Freeform 9" id="9"/>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0" id="10"/>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1" id="11"/>
          <p:cNvGrpSpPr/>
          <p:nvPr/>
        </p:nvGrpSpPr>
        <p:grpSpPr>
          <a:xfrm rot="0">
            <a:off x="232204" y="3298645"/>
            <a:ext cx="5841799" cy="5146658"/>
            <a:chOff x="0" y="0"/>
            <a:chExt cx="1554321" cy="1369365"/>
          </a:xfrm>
        </p:grpSpPr>
        <p:sp>
          <p:nvSpPr>
            <p:cNvPr name="Freeform 12" id="12"/>
            <p:cNvSpPr/>
            <p:nvPr/>
          </p:nvSpPr>
          <p:spPr>
            <a:xfrm flipH="false" flipV="false" rot="0">
              <a:off x="0" y="0"/>
              <a:ext cx="1554321" cy="1369365"/>
            </a:xfrm>
            <a:custGeom>
              <a:avLst/>
              <a:gdLst/>
              <a:ahLst/>
              <a:cxnLst/>
              <a:rect r="r" b="b" t="t" l="l"/>
              <a:pathLst>
                <a:path h="1369365" w="1554321">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name="TextBox 13" id="13"/>
            <p:cNvSpPr txBox="true"/>
            <p:nvPr/>
          </p:nvSpPr>
          <p:spPr>
            <a:xfrm>
              <a:off x="0" y="-38100"/>
              <a:ext cx="1554321" cy="1407465"/>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14" id="14"/>
          <p:cNvGrpSpPr/>
          <p:nvPr/>
        </p:nvGrpSpPr>
        <p:grpSpPr>
          <a:xfrm rot="0">
            <a:off x="-2123887" y="-2346523"/>
            <a:ext cx="4693046" cy="46930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5573718" y="7940477"/>
            <a:ext cx="4693046" cy="4693046"/>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84604" y="3447950"/>
            <a:ext cx="5570690" cy="3133474"/>
            <a:chOff x="0" y="0"/>
            <a:chExt cx="11289030" cy="6350000"/>
          </a:xfrm>
        </p:grpSpPr>
        <p:sp>
          <p:nvSpPr>
            <p:cNvPr name="Freeform 21" id="2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339" r="0" b="-9339"/>
              </a:stretch>
            </a:blipFill>
          </p:spPr>
        </p:sp>
      </p:grpSp>
      <p:grpSp>
        <p:nvGrpSpPr>
          <p:cNvPr name="Group 22" id="22"/>
          <p:cNvGrpSpPr/>
          <p:nvPr/>
        </p:nvGrpSpPr>
        <p:grpSpPr>
          <a:xfrm rot="0">
            <a:off x="6358655" y="3447950"/>
            <a:ext cx="5570690" cy="3133474"/>
            <a:chOff x="0" y="0"/>
            <a:chExt cx="11289030" cy="6350000"/>
          </a:xfrm>
        </p:grpSpPr>
        <p:sp>
          <p:nvSpPr>
            <p:cNvPr name="Freeform 23" id="2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l="0" t="-9061" r="0" b="-9061"/>
              </a:stretch>
            </a:blipFill>
          </p:spPr>
        </p:sp>
      </p:grpSp>
      <p:grpSp>
        <p:nvGrpSpPr>
          <p:cNvPr name="Group 24" id="24"/>
          <p:cNvGrpSpPr/>
          <p:nvPr/>
        </p:nvGrpSpPr>
        <p:grpSpPr>
          <a:xfrm rot="0">
            <a:off x="12349552" y="3446286"/>
            <a:ext cx="5570690" cy="3133474"/>
            <a:chOff x="0" y="0"/>
            <a:chExt cx="11289030" cy="6350000"/>
          </a:xfrm>
        </p:grpSpPr>
        <p:sp>
          <p:nvSpPr>
            <p:cNvPr name="Freeform 25" id="2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12895" r="0" b="-12895"/>
              </a:stretch>
            </a:blipFill>
          </p:spPr>
        </p:sp>
      </p:grpSp>
      <p:sp>
        <p:nvSpPr>
          <p:cNvPr name="TextBox 26" id="26"/>
          <p:cNvSpPr txBox="true"/>
          <p:nvPr/>
        </p:nvSpPr>
        <p:spPr>
          <a:xfrm rot="0">
            <a:off x="2826374" y="1466622"/>
            <a:ext cx="12638771"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ea typeface="Open Sans Extra Bold"/>
                <a:cs typeface="Open Sans Extra Bold"/>
                <a:sym typeface="Open Sans Extra Bold"/>
              </a:rPr>
              <a:t>Một số ứng dụng điện toán đám mây</a:t>
            </a:r>
          </a:p>
        </p:txBody>
      </p:sp>
      <p:sp>
        <p:nvSpPr>
          <p:cNvPr name="TextBox 27" id="27"/>
          <p:cNvSpPr txBox="true"/>
          <p:nvPr/>
        </p:nvSpPr>
        <p:spPr>
          <a:xfrm rot="0">
            <a:off x="6495061" y="7135947"/>
            <a:ext cx="5297877" cy="1320524"/>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ea typeface="Poppins"/>
                <a:cs typeface="Poppins"/>
                <a:sym typeface="Poppins"/>
              </a:rPr>
              <a:t>Phân tích dữ liệu lớn là quá trình khám phá, xử lý và phân tích lượng lớn dữ liệu đa dạng để tìm ra những thông tin hữu ích, xu hướng, mẫu và mối liên hệ ẩn giấu, nhằm hỗ trợ ra quyết định và giải quyết vấn đề.</a:t>
            </a:r>
          </a:p>
          <a:p>
            <a:pPr algn="ctr" marL="0" indent="0" lvl="0">
              <a:lnSpc>
                <a:spcPts val="2145"/>
              </a:lnSpc>
              <a:spcBef>
                <a:spcPct val="0"/>
              </a:spcBef>
            </a:pPr>
            <a:r>
              <a:rPr lang="en-US" sz="1532" spc="-30">
                <a:solidFill>
                  <a:srgbClr val="051D40"/>
                </a:solidFill>
                <a:latin typeface="Poppins"/>
                <a:ea typeface="Poppins"/>
                <a:cs typeface="Poppins"/>
                <a:sym typeface="Poppins"/>
              </a:rPr>
              <a:t>VD: Apache Hadoop, Apache Spark, Tableau...</a:t>
            </a:r>
          </a:p>
        </p:txBody>
      </p:sp>
      <p:sp>
        <p:nvSpPr>
          <p:cNvPr name="TextBox 28" id="28"/>
          <p:cNvSpPr txBox="true"/>
          <p:nvPr/>
        </p:nvSpPr>
        <p:spPr>
          <a:xfrm rot="0">
            <a:off x="12491020" y="7135947"/>
            <a:ext cx="5297877" cy="1320524"/>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ea typeface="Poppins"/>
                <a:cs typeface="Poppins"/>
                <a:sym typeface="Poppins"/>
              </a:rPr>
              <a:t>Trí tuệ nhân tạo (AI) là khả năng của máy tính hoặc robot được lập trình để mô phỏng trí thông minh của con người, thực hiện các nhiệm vụ như học hỏi, giải quyết vấn đề, nhận dạng giọng nói và hình ảnh </a:t>
            </a:r>
          </a:p>
          <a:p>
            <a:pPr algn="ctr" marL="0" indent="0" lvl="0">
              <a:lnSpc>
                <a:spcPts val="2145"/>
              </a:lnSpc>
              <a:spcBef>
                <a:spcPct val="0"/>
              </a:spcBef>
            </a:pPr>
            <a:r>
              <a:rPr lang="en-US" sz="1532" spc="-30">
                <a:solidFill>
                  <a:srgbClr val="051D40"/>
                </a:solidFill>
                <a:latin typeface="Poppins"/>
                <a:ea typeface="Poppins"/>
                <a:cs typeface="Poppins"/>
                <a:sym typeface="Poppins"/>
              </a:rPr>
              <a:t>VD:  Siri (Apple), Google Assistant, Alexa (Amazon)</a:t>
            </a:r>
          </a:p>
        </p:txBody>
      </p:sp>
      <p:sp>
        <p:nvSpPr>
          <p:cNvPr name="TextBox 29" id="29"/>
          <p:cNvSpPr txBox="true"/>
          <p:nvPr/>
        </p:nvSpPr>
        <p:spPr>
          <a:xfrm rot="0">
            <a:off x="563864" y="6658289"/>
            <a:ext cx="5212169"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Phát triển và triển khai ứng dụng:</a:t>
            </a:r>
          </a:p>
        </p:txBody>
      </p:sp>
      <p:sp>
        <p:nvSpPr>
          <p:cNvPr name="TextBox 30" id="30"/>
          <p:cNvSpPr txBox="true"/>
          <p:nvPr/>
        </p:nvSpPr>
        <p:spPr>
          <a:xfrm rot="0">
            <a:off x="7423886" y="6659120"/>
            <a:ext cx="344022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Phân tích dữ liệu lớn:</a:t>
            </a:r>
          </a:p>
        </p:txBody>
      </p:sp>
      <p:sp>
        <p:nvSpPr>
          <p:cNvPr name="TextBox 31" id="31"/>
          <p:cNvSpPr txBox="true"/>
          <p:nvPr/>
        </p:nvSpPr>
        <p:spPr>
          <a:xfrm rot="0">
            <a:off x="13696193" y="6658289"/>
            <a:ext cx="2877407" cy="389605"/>
          </a:xfrm>
          <a:prstGeom prst="rect">
            <a:avLst/>
          </a:prstGeom>
        </p:spPr>
        <p:txBody>
          <a:bodyPr anchor="t" rtlCol="false" tIns="0" lIns="0" bIns="0" rIns="0">
            <a:spAutoFit/>
          </a:bodyPr>
          <a:lstStyle/>
          <a:p>
            <a:pPr algn="ctr" marL="0" indent="0" lvl="0">
              <a:lnSpc>
                <a:spcPts val="3200"/>
              </a:lnSpc>
              <a:spcBef>
                <a:spcPct val="0"/>
              </a:spcBef>
            </a:pPr>
            <a:r>
              <a:rPr lang="en-US" sz="2286">
                <a:solidFill>
                  <a:srgbClr val="051D40"/>
                </a:solidFill>
                <a:latin typeface="Open Sans Extra Bold"/>
                <a:ea typeface="Open Sans Extra Bold"/>
                <a:cs typeface="Open Sans Extra Bold"/>
                <a:sym typeface="Open Sans Extra Bold"/>
              </a:rPr>
              <a:t>Trí tuệ nhân tạo: </a:t>
            </a:r>
          </a:p>
        </p:txBody>
      </p:sp>
      <p:sp>
        <p:nvSpPr>
          <p:cNvPr name="TextBox 32" id="32"/>
          <p:cNvSpPr txBox="true"/>
          <p:nvPr/>
        </p:nvSpPr>
        <p:spPr>
          <a:xfrm rot="0">
            <a:off x="521010" y="7135947"/>
            <a:ext cx="5297877" cy="1320524"/>
          </a:xfrm>
          <a:prstGeom prst="rect">
            <a:avLst/>
          </a:prstGeom>
        </p:spPr>
        <p:txBody>
          <a:bodyPr anchor="t" rtlCol="false" tIns="0" lIns="0" bIns="0" rIns="0">
            <a:spAutoFit/>
          </a:bodyPr>
          <a:lstStyle/>
          <a:p>
            <a:pPr algn="ctr">
              <a:lnSpc>
                <a:spcPts val="2145"/>
              </a:lnSpc>
            </a:pPr>
            <a:r>
              <a:rPr lang="en-US" sz="1532" spc="-30">
                <a:solidFill>
                  <a:srgbClr val="051D40"/>
                </a:solidFill>
                <a:latin typeface="Poppins"/>
                <a:ea typeface="Poppins"/>
                <a:cs typeface="Poppins"/>
                <a:sym typeface="Poppins"/>
              </a:rPr>
              <a:t>là quá trình xây dựng và đưa ứng dụng lên hoạt động trên nền tảng đám mây, tận dụng các tài nguyên và dịch vụ mà đám mây cung cấp như máy chủ, lưu trữ, cơ sở dữ liệu,...</a:t>
            </a:r>
          </a:p>
          <a:p>
            <a:pPr algn="ctr" marL="0" indent="0" lvl="0">
              <a:lnSpc>
                <a:spcPts val="2145"/>
              </a:lnSpc>
              <a:spcBef>
                <a:spcPct val="0"/>
              </a:spcBef>
            </a:pPr>
            <a:r>
              <a:rPr lang="en-US" sz="1532" spc="-30">
                <a:solidFill>
                  <a:srgbClr val="051D40"/>
                </a:solidFill>
                <a:latin typeface="Poppins"/>
                <a:ea typeface="Poppins"/>
                <a:cs typeface="Poppins"/>
                <a:sym typeface="Poppins"/>
              </a:rPr>
              <a:t>VD:Visual Studio Code, IntelliJ IDEA, Eclipse, Xcode....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DAGIuSPy-MA</dc:identifier>
  <dcterms:modified xsi:type="dcterms:W3CDTF">2011-08-01T06:04:30Z</dcterms:modified>
  <cp:revision>1</cp:revision>
  <dc:title>White and Blue Professional Modern Technology Pitch Deck Presentation</dc:title>
</cp:coreProperties>
</file>